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21" r:id="rId5"/>
    <p:sldMasterId id="2147483733" r:id="rId6"/>
  </p:sldMasterIdLst>
  <p:notesMasterIdLst>
    <p:notesMasterId r:id="rId20"/>
  </p:notesMasterIdLst>
  <p:handoutMasterIdLst>
    <p:handoutMasterId r:id="rId21"/>
  </p:handoutMasterIdLst>
  <p:sldIdLst>
    <p:sldId id="392" r:id="rId7"/>
    <p:sldId id="694" r:id="rId8"/>
    <p:sldId id="689" r:id="rId9"/>
    <p:sldId id="690" r:id="rId10"/>
    <p:sldId id="691" r:id="rId11"/>
    <p:sldId id="680" r:id="rId12"/>
    <p:sldId id="666" r:id="rId13"/>
    <p:sldId id="682" r:id="rId14"/>
    <p:sldId id="681" r:id="rId15"/>
    <p:sldId id="661" r:id="rId16"/>
    <p:sldId id="692" r:id="rId17"/>
    <p:sldId id="693" r:id="rId18"/>
    <p:sldId id="40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ne L. Morrison" initials="CLM" lastIdx="25" clrIdx="0"/>
  <p:cmAuthor id="2" name="Margaret G. Buck" initials="MG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7A1"/>
    <a:srgbClr val="A80000"/>
    <a:srgbClr val="1192AC"/>
    <a:srgbClr val="132956"/>
    <a:srgbClr val="1B3E81"/>
    <a:srgbClr val="B98F3A"/>
    <a:srgbClr val="A8BB4C"/>
    <a:srgbClr val="B5D2EC"/>
    <a:srgbClr val="004E8C"/>
    <a:srgbClr val="FFE7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1" autoAdjust="0"/>
    <p:restoredTop sz="93050" autoAdjust="0"/>
  </p:normalViewPr>
  <p:slideViewPr>
    <p:cSldViewPr snapToGrid="0">
      <p:cViewPr varScale="1">
        <p:scale>
          <a:sx n="109" d="100"/>
          <a:sy n="109" d="100"/>
        </p:scale>
        <p:origin x="808" y="19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5EAAD22-642B-4616-AEE6-83FB144BB2EF}" type="datetimeFigureOut">
              <a:rPr lang="en-US" smtClean="0"/>
              <a:t>1/10/24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C3B916F-F232-407F-942C-8E03AB621922}" type="slidenum">
              <a:rPr lang="en-US" smtClean="0"/>
              <a:t>‹#›</a:t>
            </a:fld>
            <a:endParaRPr lang="en-US" dirty="0"/>
          </a:p>
        </p:txBody>
      </p:sp>
    </p:spTree>
    <p:extLst>
      <p:ext uri="{BB962C8B-B14F-4D97-AF65-F5344CB8AC3E}">
        <p14:creationId xmlns:p14="http://schemas.microsoft.com/office/powerpoint/2010/main" val="2072168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1AE57F6-1A19-4566-B630-D5A104A0A813}" type="datetimeFigureOut">
              <a:rPr lang="en-US" smtClean="0"/>
              <a:pPr/>
              <a:t>1/10/24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EED6319-9E1F-4B27-A67C-8A80A3C6C358}" type="slidenum">
              <a:rPr lang="en-US" smtClean="0"/>
              <a:pPr/>
              <a:t>‹#›</a:t>
            </a:fld>
            <a:endParaRPr lang="en-US" dirty="0"/>
          </a:p>
        </p:txBody>
      </p:sp>
    </p:spTree>
    <p:extLst>
      <p:ext uri="{BB962C8B-B14F-4D97-AF65-F5344CB8AC3E}">
        <p14:creationId xmlns:p14="http://schemas.microsoft.com/office/powerpoint/2010/main" val="5385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53A9900-755B-4F15-B461-BC3A359AA596}" type="datetime1">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3175F-84A3-482C-9918-ED4A7191B326}" type="slidenum">
              <a:rPr lang="en-US" smtClean="0"/>
              <a:t>‹#›</a:t>
            </a:fld>
            <a:endParaRPr lang="en-US" dirty="0"/>
          </a:p>
        </p:txBody>
      </p:sp>
      <p:sp>
        <p:nvSpPr>
          <p:cNvPr id="7" name="Rectangle 6"/>
          <p:cNvSpPr/>
          <p:nvPr userDrawn="1"/>
        </p:nvSpPr>
        <p:spPr>
          <a:xfrm>
            <a:off x="1" y="0"/>
            <a:ext cx="9144000" cy="4259385"/>
          </a:xfrm>
          <a:prstGeom prst="rect">
            <a:avLst/>
          </a:prstGeom>
          <a:solidFill>
            <a:srgbClr val="2B3990"/>
          </a:solidFill>
          <a:ln>
            <a:solidFill>
              <a:srgbClr val="2B39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389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27032"/>
            <a:ext cx="1798778" cy="1130968"/>
          </a:xfrm>
          <a:prstGeom prst="rect">
            <a:avLst/>
          </a:prstGeom>
        </p:spPr>
      </p:pic>
    </p:spTree>
    <p:extLst>
      <p:ext uri="{BB962C8B-B14F-4D97-AF65-F5344CB8AC3E}">
        <p14:creationId xmlns:p14="http://schemas.microsoft.com/office/powerpoint/2010/main" val="115925582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F6BC6-DC3B-4551-AC43-0DE7E0A15DD1}" type="datetime1">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DFD1F-360C-4281-924E-EB80C1552031}"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27032"/>
            <a:ext cx="1798778" cy="1130968"/>
          </a:xfrm>
          <a:prstGeom prst="rect">
            <a:avLst/>
          </a:prstGeom>
        </p:spPr>
      </p:pic>
    </p:spTree>
    <p:extLst>
      <p:ext uri="{BB962C8B-B14F-4D97-AF65-F5344CB8AC3E}">
        <p14:creationId xmlns:p14="http://schemas.microsoft.com/office/powerpoint/2010/main" val="171956151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67FC3A-5340-48AE-A48D-0FF558EB0BA4}" type="datetime1">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DFD1F-360C-4281-924E-EB80C1552031}"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27032"/>
            <a:ext cx="1798778" cy="1130968"/>
          </a:xfrm>
          <a:prstGeom prst="rect">
            <a:avLst/>
          </a:prstGeom>
        </p:spPr>
      </p:pic>
    </p:spTree>
    <p:extLst>
      <p:ext uri="{BB962C8B-B14F-4D97-AF65-F5344CB8AC3E}">
        <p14:creationId xmlns:p14="http://schemas.microsoft.com/office/powerpoint/2010/main" val="392366462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53A9900-755B-4F15-B461-BC3A359AA596}" type="datetime1">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3175F-84A3-482C-9918-ED4A7191B326}" type="slidenum">
              <a:rPr lang="en-US" smtClean="0"/>
              <a:t>‹#›</a:t>
            </a:fld>
            <a:endParaRPr lang="en-US" dirty="0"/>
          </a:p>
        </p:txBody>
      </p:sp>
      <p:sp>
        <p:nvSpPr>
          <p:cNvPr id="7" name="Rectangle 6"/>
          <p:cNvSpPr/>
          <p:nvPr/>
        </p:nvSpPr>
        <p:spPr>
          <a:xfrm>
            <a:off x="1" y="0"/>
            <a:ext cx="9144000" cy="4259385"/>
          </a:xfrm>
          <a:prstGeom prst="rect">
            <a:avLst/>
          </a:prstGeom>
          <a:solidFill>
            <a:srgbClr val="2B3990"/>
          </a:solidFill>
          <a:ln>
            <a:solidFill>
              <a:srgbClr val="2B39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389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122397498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D2C7DC-19F2-4FDF-8BD1-342A40D9BD14}" type="datetime1">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DFD1F-360C-4281-924E-EB80C1552031}"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214807891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DFC4D2-B0C9-4903-97F6-0134ED088FB6}" type="datetime1">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400"/>
            </a:lvl1pPr>
          </a:lstStyle>
          <a:p>
            <a:fld id="{819DFD1F-360C-4281-924E-EB80C1552031}"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281117927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46B2EC-59E7-411F-9092-49E67481C7D3}" type="datetime1">
              <a:rPr lang="en-US" smtClean="0"/>
              <a:t>1/10/24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DFD1F-360C-4281-924E-EB80C1552031}"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264788179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909238-92B1-419E-BC34-40E6549A7DF1}" type="datetime1">
              <a:rPr lang="en-US" smtClean="0"/>
              <a:t>1/10/24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9DFD1F-360C-4281-924E-EB80C1552031}" type="slidenum">
              <a:rPr lang="en-US" smtClean="0"/>
              <a:pPr/>
              <a:t>‹#›</a:t>
            </a:fld>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243659529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4B3E07-5D1F-4DD2-A171-1093E15F8E01}" type="datetime1">
              <a:rPr lang="en-US" smtClean="0"/>
              <a:t>1/10/24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9DFD1F-360C-4281-924E-EB80C1552031}" type="slidenum">
              <a:rPr lang="en-US" smtClean="0"/>
              <a:pPr/>
              <a:t>‹#›</a:t>
            </a:fld>
            <a:endParaRPr lang="en-US" dirty="0"/>
          </a:p>
        </p:txBody>
      </p:sp>
      <p:sp>
        <p:nvSpPr>
          <p:cNvPr id="6" name="Rectangle 5"/>
          <p:cNvSpPr/>
          <p:nvPr/>
        </p:nvSpPr>
        <p:spPr>
          <a:xfrm>
            <a:off x="-1" y="1653883"/>
            <a:ext cx="9144001" cy="2375736"/>
          </a:xfrm>
          <a:prstGeom prst="rect">
            <a:avLst/>
          </a:prstGeom>
          <a:solidFill>
            <a:srgbClr val="2B3990"/>
          </a:solidFill>
          <a:ln>
            <a:solidFill>
              <a:srgbClr val="2B39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62736715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C5AA7-69D0-45B6-8BD0-A044B16DF2D4}" type="datetime1">
              <a:rPr lang="en-US" smtClean="0"/>
              <a:t>1/10/24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9DFD1F-360C-4281-924E-EB80C1552031}" type="slidenum">
              <a:rPr lang="en-US" smtClean="0"/>
              <a:pPr/>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392372132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416681B-EE19-4E47-A755-AB5088451C80}" type="datetime1">
              <a:rPr lang="en-US" smtClean="0"/>
              <a:t>1/10/24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DFD1F-360C-4281-924E-EB80C1552031}"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21738659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D2C7DC-19F2-4FDF-8BD1-342A40D9BD14}" type="datetime1">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DFD1F-360C-4281-924E-EB80C1552031}" type="slidenum">
              <a:rPr lang="en-US" smtClean="0"/>
              <a:pPr/>
              <a:t>‹#›</a:t>
            </a:fld>
            <a:endParaRPr lang="en-US" dirty="0"/>
          </a:p>
        </p:txBody>
      </p:sp>
      <p:sp>
        <p:nvSpPr>
          <p:cNvPr id="9" name="Content Placeholder 8"/>
          <p:cNvSpPr>
            <a:spLocks noGrp="1"/>
          </p:cNvSpPr>
          <p:nvPr>
            <p:ph sz="quarter" idx="13"/>
          </p:nvPr>
        </p:nvSpPr>
        <p:spPr>
          <a:xfrm>
            <a:off x="914400" y="6527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364279081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22BDEF-FBEC-463B-9A1C-4AC180DD36E5}" type="datetime1">
              <a:rPr lang="en-US" smtClean="0"/>
              <a:t>1/10/24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DFD1F-360C-4281-924E-EB80C1552031}"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18655471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F6BC6-DC3B-4551-AC43-0DE7E0A15DD1}" type="datetime1">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DFD1F-360C-4281-924E-EB80C1552031}"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168308625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67FC3A-5340-48AE-A48D-0FF558EB0BA4}" type="datetime1">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DFD1F-360C-4281-924E-EB80C1552031}"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384251180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DFC4D2-B0C9-4903-97F6-0134ED088FB6}" type="datetime1">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DFD1F-360C-4281-924E-EB80C1552031}"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375045115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46B2EC-59E7-411F-9092-49E67481C7D3}" type="datetime1">
              <a:rPr lang="en-US" smtClean="0"/>
              <a:t>1/10/24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DFD1F-360C-4281-924E-EB80C1552031}"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27032"/>
            <a:ext cx="1798778" cy="1130968"/>
          </a:xfrm>
          <a:prstGeom prst="rect">
            <a:avLst/>
          </a:prstGeom>
        </p:spPr>
      </p:pic>
    </p:spTree>
    <p:extLst>
      <p:ext uri="{BB962C8B-B14F-4D97-AF65-F5344CB8AC3E}">
        <p14:creationId xmlns:p14="http://schemas.microsoft.com/office/powerpoint/2010/main" val="263032358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909238-92B1-419E-BC34-40E6549A7DF1}" type="datetime1">
              <a:rPr lang="en-US" smtClean="0"/>
              <a:t>1/10/24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9DFD1F-360C-4281-924E-EB80C1552031}" type="slidenum">
              <a:rPr lang="en-US" smtClean="0"/>
              <a:pPr/>
              <a:t>‹#›</a:t>
            </a:fld>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27032"/>
            <a:ext cx="1798778" cy="1130968"/>
          </a:xfrm>
          <a:prstGeom prst="rect">
            <a:avLst/>
          </a:prstGeom>
        </p:spPr>
      </p:pic>
    </p:spTree>
    <p:extLst>
      <p:ext uri="{BB962C8B-B14F-4D97-AF65-F5344CB8AC3E}">
        <p14:creationId xmlns:p14="http://schemas.microsoft.com/office/powerpoint/2010/main" val="238851415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4B3E07-5D1F-4DD2-A171-1093E15F8E01}" type="datetime1">
              <a:rPr lang="en-US" smtClean="0"/>
              <a:t>1/10/24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9DFD1F-360C-4281-924E-EB80C1552031}" type="slidenum">
              <a:rPr lang="en-US" smtClean="0"/>
              <a:pPr/>
              <a:t>‹#›</a:t>
            </a:fld>
            <a:endParaRPr lang="en-US" dirty="0"/>
          </a:p>
        </p:txBody>
      </p:sp>
      <p:sp>
        <p:nvSpPr>
          <p:cNvPr id="6" name="Rectangle 5"/>
          <p:cNvSpPr/>
          <p:nvPr userDrawn="1"/>
        </p:nvSpPr>
        <p:spPr>
          <a:xfrm>
            <a:off x="-1" y="1653883"/>
            <a:ext cx="9144001" cy="2375736"/>
          </a:xfrm>
          <a:prstGeom prst="rect">
            <a:avLst/>
          </a:prstGeom>
          <a:solidFill>
            <a:srgbClr val="2B3990"/>
          </a:solidFill>
          <a:ln>
            <a:solidFill>
              <a:srgbClr val="2B39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27032"/>
            <a:ext cx="1798778" cy="1130968"/>
          </a:xfrm>
          <a:prstGeom prst="rect">
            <a:avLst/>
          </a:prstGeom>
        </p:spPr>
      </p:pic>
    </p:spTree>
    <p:extLst>
      <p:ext uri="{BB962C8B-B14F-4D97-AF65-F5344CB8AC3E}">
        <p14:creationId xmlns:p14="http://schemas.microsoft.com/office/powerpoint/2010/main" val="379591208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C5AA7-69D0-45B6-8BD0-A044B16DF2D4}" type="datetime1">
              <a:rPr lang="en-US" smtClean="0"/>
              <a:t>1/10/24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9DFD1F-360C-4281-924E-EB80C1552031}" type="slidenum">
              <a:rPr lang="en-US" smtClean="0"/>
              <a:pPr/>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147566602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416681B-EE19-4E47-A755-AB5088451C80}" type="datetime1">
              <a:rPr lang="en-US" smtClean="0"/>
              <a:t>1/10/24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DFD1F-360C-4281-924E-EB80C1552031}"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27032"/>
            <a:ext cx="1798778" cy="1130968"/>
          </a:xfrm>
          <a:prstGeom prst="rect">
            <a:avLst/>
          </a:prstGeom>
        </p:spPr>
      </p:pic>
    </p:spTree>
    <p:extLst>
      <p:ext uri="{BB962C8B-B14F-4D97-AF65-F5344CB8AC3E}">
        <p14:creationId xmlns:p14="http://schemas.microsoft.com/office/powerpoint/2010/main" val="40234573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22BDEF-FBEC-463B-9A1C-4AC180DD36E5}" type="datetime1">
              <a:rPr lang="en-US" smtClean="0"/>
              <a:t>1/10/24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DFD1F-360C-4281-924E-EB80C1552031}"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27032"/>
            <a:ext cx="1798778" cy="1130968"/>
          </a:xfrm>
          <a:prstGeom prst="rect">
            <a:avLst/>
          </a:prstGeom>
        </p:spPr>
      </p:pic>
    </p:spTree>
    <p:extLst>
      <p:ext uri="{BB962C8B-B14F-4D97-AF65-F5344CB8AC3E}">
        <p14:creationId xmlns:p14="http://schemas.microsoft.com/office/powerpoint/2010/main" val="33999425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064908-6711-46C6-A230-13FC841E3B92}" type="datetime1">
              <a:rPr lang="en-US" smtClean="0"/>
              <a:t>1/10/24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9DFD1F-360C-4281-924E-EB80C1552031}" type="slidenum">
              <a:rPr lang="en-US" smtClean="0"/>
              <a:pPr/>
              <a:t>‹#›</a:t>
            </a:fld>
            <a:endParaRPr lang="en-US" dirty="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727032"/>
            <a:ext cx="1798778" cy="1130968"/>
          </a:xfrm>
          <a:prstGeom prst="rect">
            <a:avLst/>
          </a:prstGeom>
        </p:spPr>
      </p:pic>
    </p:spTree>
    <p:extLst>
      <p:ext uri="{BB962C8B-B14F-4D97-AF65-F5344CB8AC3E}">
        <p14:creationId xmlns:p14="http://schemas.microsoft.com/office/powerpoint/2010/main" val="250556912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slow">
    <p:push dir="u"/>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lang="en-US" sz="900" b="1" kern="1200" dirty="0" smtClean="0">
                <a:solidFill>
                  <a:srgbClr val="0000CC"/>
                </a:solidFill>
                <a:latin typeface="+mn-lt"/>
                <a:ea typeface="+mn-ea"/>
                <a:cs typeface="+mn-cs"/>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1">
                <a:solidFill>
                  <a:srgbClr val="0000CC"/>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9DFD1F-360C-4281-924E-EB80C1552031}" type="slidenum">
              <a:rPr lang="en-US" smtClean="0"/>
              <a:pPr/>
              <a:t>‹#›</a:t>
            </a:fld>
            <a:endParaRPr lang="en-US" dirty="0"/>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751095"/>
            <a:ext cx="3251438" cy="1106905"/>
          </a:xfrm>
          <a:prstGeom prst="rect">
            <a:avLst/>
          </a:prstGeom>
        </p:spPr>
      </p:pic>
    </p:spTree>
    <p:extLst>
      <p:ext uri="{BB962C8B-B14F-4D97-AF65-F5344CB8AC3E}">
        <p14:creationId xmlns:p14="http://schemas.microsoft.com/office/powerpoint/2010/main" val="198969541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push dir="u"/>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duotone>
              <a:prstClr val="black"/>
              <a:schemeClr val="accent1">
                <a:tint val="45000"/>
                <a:satMod val="400000"/>
              </a:schemeClr>
            </a:duotone>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rcRect/>
          <a:stretch/>
        </p:blipFill>
        <p:spPr>
          <a:xfrm flipH="1">
            <a:off x="-5" y="1227"/>
            <a:ext cx="9150359" cy="4260672"/>
          </a:xfrm>
          <a:prstGeom prst="rect">
            <a:avLst/>
          </a:prstGeom>
        </p:spPr>
      </p:pic>
      <p:sp>
        <p:nvSpPr>
          <p:cNvPr id="3" name="Subtitle 2"/>
          <p:cNvSpPr>
            <a:spLocks noGrp="1"/>
          </p:cNvSpPr>
          <p:nvPr>
            <p:ph type="subTitle" idx="1"/>
          </p:nvPr>
        </p:nvSpPr>
        <p:spPr>
          <a:xfrm>
            <a:off x="1430215" y="4442365"/>
            <a:ext cx="7534031" cy="2023944"/>
          </a:xfrm>
        </p:spPr>
        <p:txBody>
          <a:bodyPr>
            <a:normAutofit/>
          </a:bodyPr>
          <a:lstStyle/>
          <a:p>
            <a:pPr algn="r">
              <a:spcBef>
                <a:spcPts val="600"/>
              </a:spcBef>
            </a:pPr>
            <a:endParaRPr lang="en-US" b="1" dirty="0">
              <a:solidFill>
                <a:srgbClr val="2D79BC"/>
              </a:solidFill>
              <a:latin typeface="Microsoft YaHei" panose="020B0503020204020204" pitchFamily="34" charset="-122"/>
              <a:ea typeface="Microsoft YaHei" panose="020B0503020204020204" pitchFamily="34" charset="-122"/>
            </a:endParaRPr>
          </a:p>
          <a:p>
            <a:pPr algn="r">
              <a:spcBef>
                <a:spcPts val="600"/>
              </a:spcBef>
            </a:pPr>
            <a:endParaRPr lang="en-US" b="1" dirty="0">
              <a:solidFill>
                <a:srgbClr val="2D79BC"/>
              </a:solidFill>
              <a:latin typeface="Microsoft YaHei" panose="020B0503020204020204" pitchFamily="34" charset="-122"/>
              <a:ea typeface="Microsoft YaHei" panose="020B0503020204020204" pitchFamily="34" charset="-122"/>
            </a:endParaRPr>
          </a:p>
          <a:p>
            <a:pPr algn="r">
              <a:spcBef>
                <a:spcPts val="600"/>
              </a:spcBef>
            </a:pPr>
            <a:endParaRPr lang="en-US" sz="300" b="1" dirty="0">
              <a:solidFill>
                <a:srgbClr val="4B88BE"/>
              </a:solidFill>
            </a:endParaRPr>
          </a:p>
        </p:txBody>
      </p:sp>
      <p:grpSp>
        <p:nvGrpSpPr>
          <p:cNvPr id="17" name="Group 16"/>
          <p:cNvGrpSpPr/>
          <p:nvPr/>
        </p:nvGrpSpPr>
        <p:grpSpPr>
          <a:xfrm>
            <a:off x="0" y="0"/>
            <a:ext cx="9144000" cy="4303739"/>
            <a:chOff x="0" y="0"/>
            <a:chExt cx="9144000" cy="4303739"/>
          </a:xfrm>
        </p:grpSpPr>
        <p:sp>
          <p:nvSpPr>
            <p:cNvPr id="4" name="Rectangle 3"/>
            <p:cNvSpPr/>
            <p:nvPr/>
          </p:nvSpPr>
          <p:spPr>
            <a:xfrm>
              <a:off x="0" y="0"/>
              <a:ext cx="9144000" cy="4258020"/>
            </a:xfrm>
            <a:prstGeom prst="rect">
              <a:avLst/>
            </a:prstGeom>
            <a:gradFill flip="none" rotWithShape="1">
              <a:gsLst>
                <a:gs pos="33000">
                  <a:srgbClr val="00539F">
                    <a:alpha val="82000"/>
                  </a:srgbClr>
                </a:gs>
                <a:gs pos="83000">
                  <a:schemeClr val="accent1">
                    <a:lumMod val="45000"/>
                    <a:lumOff val="55000"/>
                    <a:alpha val="70000"/>
                  </a:schemeClr>
                </a:gs>
                <a:gs pos="100000">
                  <a:schemeClr val="accent1">
                    <a:lumMod val="45000"/>
                    <a:lumOff val="55000"/>
                  </a:schemeClr>
                </a:gs>
                <a:gs pos="63000">
                  <a:srgbClr val="3C7DB8">
                    <a:alpha val="80000"/>
                  </a:srgbClr>
                </a:gs>
                <a:gs pos="100000">
                  <a:schemeClr val="accent1">
                    <a:lumMod val="30000"/>
                    <a:lumOff val="70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4258020"/>
              <a:ext cx="9144000" cy="45719"/>
            </a:xfrm>
            <a:prstGeom prst="rect">
              <a:avLst/>
            </a:prstGeom>
            <a:solidFill>
              <a:srgbClr val="A8B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468923" y="601438"/>
            <a:ext cx="8675077" cy="2387600"/>
          </a:xfrm>
        </p:spPr>
        <p:txBody>
          <a:bodyPr>
            <a:normAutofit fontScale="90000"/>
          </a:bodyPr>
          <a:lstStyle/>
          <a:p>
            <a:pPr algn="l">
              <a:lnSpc>
                <a:spcPct val="150000"/>
              </a:lnSpc>
            </a:pPr>
            <a:r>
              <a:rPr lang="en-US" sz="2900" b="1" dirty="0">
                <a:solidFill>
                  <a:srgbClr val="A8BB4C"/>
                </a:solidFill>
                <a:latin typeface="Microsoft YaHei" panose="020B0503020204020204" pitchFamily="34" charset="-122"/>
                <a:ea typeface="Microsoft YaHei" panose="020B0503020204020204" pitchFamily="34" charset="-122"/>
              </a:rPr>
              <a:t>Alaska Commission on Postsecondary Education</a:t>
            </a:r>
            <a:br>
              <a:rPr lang="en-US" sz="2800" b="1" dirty="0">
                <a:solidFill>
                  <a:srgbClr val="A8BB4C"/>
                </a:solidFill>
                <a:latin typeface="Microsoft YaHei" panose="020B0503020204020204" pitchFamily="34" charset="-122"/>
                <a:ea typeface="Microsoft YaHei" panose="020B0503020204020204" pitchFamily="34" charset="-122"/>
              </a:rPr>
            </a:br>
            <a:br>
              <a:rPr lang="en-US" sz="2800" dirty="0">
                <a:solidFill>
                  <a:schemeClr val="bg1"/>
                </a:solidFill>
                <a:latin typeface="Microsoft YaHei" panose="020B0503020204020204" pitchFamily="34" charset="-122"/>
                <a:ea typeface="Microsoft YaHei" panose="020B0503020204020204" pitchFamily="34" charset="-122"/>
              </a:rPr>
            </a:br>
            <a:endParaRPr lang="en-US" sz="2800" dirty="0">
              <a:solidFill>
                <a:schemeClr val="bg1"/>
              </a:solidFill>
              <a:latin typeface="Microsoft YaHei" panose="020B0503020204020204" pitchFamily="34" charset="-122"/>
              <a:ea typeface="Microsoft YaHei" panose="020B0503020204020204" pitchFamily="34" charset="-122"/>
            </a:endParaRPr>
          </a:p>
        </p:txBody>
      </p:sp>
      <p:cxnSp>
        <p:nvCxnSpPr>
          <p:cNvPr id="8" name="Straight Connector 7"/>
          <p:cNvCxnSpPr/>
          <p:nvPr/>
        </p:nvCxnSpPr>
        <p:spPr>
          <a:xfrm>
            <a:off x="547077" y="1766277"/>
            <a:ext cx="6025661" cy="0"/>
          </a:xfrm>
          <a:prstGeom prst="line">
            <a:avLst/>
          </a:prstGeom>
          <a:ln w="38100">
            <a:solidFill>
              <a:srgbClr val="8AB4D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32246" y="5107359"/>
            <a:ext cx="1926492" cy="0"/>
          </a:xfrm>
          <a:prstGeom prst="line">
            <a:avLst/>
          </a:prstGeom>
          <a:ln w="28575">
            <a:solidFill>
              <a:srgbClr val="8AB4D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CB87FEC-D778-299E-6686-5CD54CEBAF70}"/>
              </a:ext>
            </a:extLst>
          </p:cNvPr>
          <p:cNvSpPr txBox="1"/>
          <p:nvPr/>
        </p:nvSpPr>
        <p:spPr>
          <a:xfrm>
            <a:off x="5373776" y="4627398"/>
            <a:ext cx="3590470" cy="461665"/>
          </a:xfrm>
          <a:prstGeom prst="rect">
            <a:avLst/>
          </a:prstGeom>
          <a:noFill/>
        </p:spPr>
        <p:txBody>
          <a:bodyPr wrap="none" rtlCol="0">
            <a:spAutoFit/>
          </a:bodyPr>
          <a:lstStyle/>
          <a:p>
            <a:r>
              <a:rPr lang="en-US" sz="2400" dirty="0"/>
              <a:t>Strategic Planning Wrap Up</a:t>
            </a:r>
          </a:p>
        </p:txBody>
      </p:sp>
      <p:sp>
        <p:nvSpPr>
          <p:cNvPr id="7" name="TextBox 6">
            <a:extLst>
              <a:ext uri="{FF2B5EF4-FFF2-40B4-BE49-F238E27FC236}">
                <a16:creationId xmlns:a16="http://schemas.microsoft.com/office/drawing/2014/main" id="{B98917E4-D5B6-48CA-FB5A-DBA74A421FAE}"/>
              </a:ext>
            </a:extLst>
          </p:cNvPr>
          <p:cNvSpPr txBox="1"/>
          <p:nvPr/>
        </p:nvSpPr>
        <p:spPr>
          <a:xfrm>
            <a:off x="7428988" y="5203389"/>
            <a:ext cx="1429750" cy="369332"/>
          </a:xfrm>
          <a:prstGeom prst="rect">
            <a:avLst/>
          </a:prstGeom>
          <a:noFill/>
        </p:spPr>
        <p:txBody>
          <a:bodyPr wrap="none" rtlCol="0">
            <a:spAutoFit/>
          </a:bodyPr>
          <a:lstStyle/>
          <a:p>
            <a:r>
              <a:rPr lang="en-US" dirty="0"/>
              <a:t>January 2024</a:t>
            </a:r>
          </a:p>
        </p:txBody>
      </p:sp>
    </p:spTree>
    <p:extLst>
      <p:ext uri="{BB962C8B-B14F-4D97-AF65-F5344CB8AC3E}">
        <p14:creationId xmlns:p14="http://schemas.microsoft.com/office/powerpoint/2010/main" val="116150425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1">
                    <a:lumMod val="75000"/>
                  </a:schemeClr>
                </a:solidFill>
              </a:rPr>
              <a:t>Strategic Goals</a:t>
            </a:r>
          </a:p>
        </p:txBody>
      </p:sp>
      <p:sp>
        <p:nvSpPr>
          <p:cNvPr id="5" name="Slide Number Placeholder 4"/>
          <p:cNvSpPr>
            <a:spLocks noGrp="1"/>
          </p:cNvSpPr>
          <p:nvPr>
            <p:ph type="sldNum" sz="quarter" idx="12"/>
          </p:nvPr>
        </p:nvSpPr>
        <p:spPr/>
        <p:txBody>
          <a:bodyPr/>
          <a:lstStyle/>
          <a:p>
            <a:fld id="{819DFD1F-360C-4281-924E-EB80C1552031}" type="slidenum">
              <a:rPr lang="en-US" sz="1000" smtClean="0">
                <a:latin typeface="Garamond" panose="02020404030301010803" pitchFamily="18" charset="0"/>
              </a:rPr>
              <a:pPr/>
              <a:t>10</a:t>
            </a:fld>
            <a:endParaRPr lang="en-US" sz="1000" dirty="0">
              <a:latin typeface="Garamond" panose="02020404030301010803" pitchFamily="18" charset="0"/>
            </a:endParaRPr>
          </a:p>
        </p:txBody>
      </p:sp>
      <p:cxnSp>
        <p:nvCxnSpPr>
          <p:cNvPr id="7" name="Straight Connector 6"/>
          <p:cNvCxnSpPr/>
          <p:nvPr/>
        </p:nvCxnSpPr>
        <p:spPr>
          <a:xfrm>
            <a:off x="1187937" y="1503641"/>
            <a:ext cx="6705601" cy="0"/>
          </a:xfrm>
          <a:prstGeom prst="line">
            <a:avLst/>
          </a:prstGeom>
          <a:ln w="38100">
            <a:solidFill>
              <a:srgbClr val="8AB4D9"/>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9C11CFA5-B1CC-E549-BE8C-A80EF04BCC27}"/>
              </a:ext>
            </a:extLst>
          </p:cNvPr>
          <p:cNvSpPr>
            <a:spLocks noGrp="1"/>
          </p:cNvSpPr>
          <p:nvPr>
            <p:ph idx="1"/>
          </p:nvPr>
        </p:nvSpPr>
        <p:spPr>
          <a:xfrm>
            <a:off x="890592" y="1683206"/>
            <a:ext cx="7624758" cy="4383763"/>
          </a:xfrm>
        </p:spPr>
        <p:txBody>
          <a:bodyPr>
            <a:normAutofit fontScale="77500" lnSpcReduction="20000"/>
          </a:bodyPr>
          <a:lstStyle/>
          <a:p>
            <a:pPr marL="0" indent="0">
              <a:buNone/>
            </a:pPr>
            <a:endParaRPr lang="en-US" sz="2100" dirty="0">
              <a:solidFill>
                <a:srgbClr val="A8BB4C"/>
              </a:solidFill>
            </a:endParaRPr>
          </a:p>
          <a:p>
            <a:pPr marL="812800" lvl="2" indent="-457200">
              <a:buFont typeface="+mj-lt"/>
              <a:buAutoNum type="arabicPeriod"/>
            </a:pPr>
            <a:r>
              <a:rPr lang="en-US" sz="2200" dirty="0">
                <a:solidFill>
                  <a:schemeClr val="accent1">
                    <a:lumMod val="50000"/>
                  </a:schemeClr>
                </a:solidFill>
              </a:rPr>
              <a:t>Increase visibility, understanding and awareness of ACPE and its products, resources, partnerships, and programs.  </a:t>
            </a:r>
          </a:p>
          <a:p>
            <a:pPr marL="812800" lvl="2" indent="-457200">
              <a:buFont typeface="+mj-lt"/>
              <a:buAutoNum type="arabicPeriod"/>
            </a:pPr>
            <a:endParaRPr lang="en-US" sz="2200" dirty="0">
              <a:solidFill>
                <a:schemeClr val="accent1">
                  <a:lumMod val="50000"/>
                </a:schemeClr>
              </a:solidFill>
            </a:endParaRPr>
          </a:p>
          <a:p>
            <a:pPr marL="812800" lvl="2" indent="-457200">
              <a:buFont typeface="+mj-lt"/>
              <a:buAutoNum type="arabicPeriod"/>
            </a:pPr>
            <a:r>
              <a:rPr lang="en-US" sz="2200" dirty="0">
                <a:solidFill>
                  <a:schemeClr val="accent1">
                    <a:lumMod val="50000"/>
                  </a:schemeClr>
                </a:solidFill>
              </a:rPr>
              <a:t>Offer loan programs responsive to consumer and organization needs. </a:t>
            </a:r>
          </a:p>
          <a:p>
            <a:pPr marL="812800" lvl="2" indent="-457200">
              <a:buFont typeface="+mj-lt"/>
              <a:buAutoNum type="arabicPeriod"/>
            </a:pPr>
            <a:endParaRPr lang="en-US" sz="2200" dirty="0">
              <a:solidFill>
                <a:schemeClr val="accent1">
                  <a:lumMod val="50000"/>
                </a:schemeClr>
              </a:solidFill>
            </a:endParaRPr>
          </a:p>
          <a:p>
            <a:pPr marL="812800" lvl="2" indent="-457200">
              <a:buFont typeface="+mj-lt"/>
              <a:buAutoNum type="arabicPeriod"/>
            </a:pPr>
            <a:r>
              <a:rPr lang="en-US" sz="2200" dirty="0">
                <a:solidFill>
                  <a:schemeClr val="accent1">
                    <a:lumMod val="50000"/>
                  </a:schemeClr>
                </a:solidFill>
              </a:rPr>
              <a:t>Modernize and streamline the customer experience.  </a:t>
            </a:r>
          </a:p>
          <a:p>
            <a:pPr marL="812800" lvl="2" indent="-457200">
              <a:buFont typeface="+mj-lt"/>
              <a:buAutoNum type="arabicPeriod"/>
            </a:pPr>
            <a:endParaRPr lang="en-US" sz="2200" dirty="0">
              <a:solidFill>
                <a:schemeClr val="accent1">
                  <a:lumMod val="50000"/>
                </a:schemeClr>
              </a:solidFill>
            </a:endParaRPr>
          </a:p>
          <a:p>
            <a:pPr marL="812800" lvl="2" indent="-457200">
              <a:buFont typeface="+mj-lt"/>
              <a:buAutoNum type="arabicPeriod"/>
            </a:pPr>
            <a:r>
              <a:rPr lang="en-US" sz="2200" dirty="0">
                <a:solidFill>
                  <a:schemeClr val="accent1">
                    <a:lumMod val="50000"/>
                  </a:schemeClr>
                </a:solidFill>
              </a:rPr>
              <a:t>Enhance and refine financial planning resources appropriate for target audiences.  </a:t>
            </a:r>
          </a:p>
          <a:p>
            <a:pPr marL="812800" lvl="2" indent="-457200">
              <a:buFont typeface="+mj-lt"/>
              <a:buAutoNum type="arabicPeriod"/>
            </a:pPr>
            <a:endParaRPr lang="en-US" sz="2200" dirty="0">
              <a:solidFill>
                <a:schemeClr val="accent1">
                  <a:lumMod val="50000"/>
                </a:schemeClr>
              </a:solidFill>
            </a:endParaRPr>
          </a:p>
          <a:p>
            <a:pPr marL="812800" lvl="2" indent="-457200">
              <a:buFont typeface="+mj-lt"/>
              <a:buAutoNum type="arabicPeriod"/>
            </a:pPr>
            <a:r>
              <a:rPr lang="en-US" sz="2200" dirty="0">
                <a:solidFill>
                  <a:schemeClr val="accent1">
                    <a:lumMod val="50000"/>
                  </a:schemeClr>
                </a:solidFill>
              </a:rPr>
              <a:t>Foster an environment where employees thrive as the agency evolves. </a:t>
            </a:r>
          </a:p>
          <a:p>
            <a:pPr marL="812800" lvl="2" indent="-457200">
              <a:buFont typeface="+mj-lt"/>
              <a:buAutoNum type="arabicPeriod"/>
            </a:pPr>
            <a:endParaRPr lang="en-US" sz="2200" dirty="0">
              <a:solidFill>
                <a:schemeClr val="accent1">
                  <a:lumMod val="50000"/>
                </a:schemeClr>
              </a:solidFill>
            </a:endParaRPr>
          </a:p>
          <a:p>
            <a:pPr marL="812800" lvl="2" indent="-457200">
              <a:buFont typeface="+mj-lt"/>
              <a:buAutoNum type="arabicPeriod"/>
            </a:pPr>
            <a:r>
              <a:rPr lang="en-US" sz="2200" dirty="0">
                <a:solidFill>
                  <a:schemeClr val="accent1">
                    <a:lumMod val="50000"/>
                  </a:schemeClr>
                </a:solidFill>
              </a:rPr>
              <a:t>Improve financial sustainability of ACPE. </a:t>
            </a:r>
          </a:p>
          <a:p>
            <a:pPr marL="812800" lvl="2" indent="-457200">
              <a:buFont typeface="+mj-lt"/>
              <a:buAutoNum type="arabicPeriod"/>
            </a:pPr>
            <a:endParaRPr lang="en-US" sz="2200" dirty="0">
              <a:solidFill>
                <a:schemeClr val="accent1">
                  <a:lumMod val="50000"/>
                </a:schemeClr>
              </a:solidFill>
            </a:endParaRPr>
          </a:p>
          <a:p>
            <a:pPr marL="812800" lvl="2" indent="-457200">
              <a:buFont typeface="+mj-lt"/>
              <a:buAutoNum type="arabicPeriod"/>
            </a:pPr>
            <a:r>
              <a:rPr lang="en-US" sz="2200" dirty="0">
                <a:solidFill>
                  <a:schemeClr val="accent1">
                    <a:lumMod val="50000"/>
                  </a:schemeClr>
                </a:solidFill>
              </a:rPr>
              <a:t>Identify the current state of higher education programs and resources in Alaska</a:t>
            </a:r>
          </a:p>
        </p:txBody>
      </p:sp>
    </p:spTree>
    <p:extLst>
      <p:ext uri="{BB962C8B-B14F-4D97-AF65-F5344CB8AC3E}">
        <p14:creationId xmlns:p14="http://schemas.microsoft.com/office/powerpoint/2010/main" val="149134355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9F1C-EEBB-862B-2464-753D7F20D8A2}"/>
              </a:ext>
            </a:extLst>
          </p:cNvPr>
          <p:cNvSpPr>
            <a:spLocks noGrp="1"/>
          </p:cNvSpPr>
          <p:nvPr>
            <p:ph type="title"/>
          </p:nvPr>
        </p:nvSpPr>
        <p:spPr>
          <a:xfrm>
            <a:off x="140675" y="117231"/>
            <a:ext cx="8862647" cy="938702"/>
          </a:xfrm>
        </p:spPr>
        <p:txBody>
          <a:bodyPr>
            <a:normAutofit/>
          </a:bodyPr>
          <a:lstStyle/>
          <a:p>
            <a:r>
              <a:rPr lang="en-US" sz="3200" dirty="0">
                <a:solidFill>
                  <a:schemeClr val="accent1">
                    <a:lumMod val="75000"/>
                  </a:schemeClr>
                </a:solidFill>
              </a:rPr>
              <a:t>Key Performance Indicators</a:t>
            </a:r>
          </a:p>
        </p:txBody>
      </p:sp>
      <p:sp>
        <p:nvSpPr>
          <p:cNvPr id="4" name="Slide Number Placeholder 3">
            <a:extLst>
              <a:ext uri="{FF2B5EF4-FFF2-40B4-BE49-F238E27FC236}">
                <a16:creationId xmlns:a16="http://schemas.microsoft.com/office/drawing/2014/main" id="{CCD6A7E7-D10E-41E3-197B-9DECBE4C9E53}"/>
              </a:ext>
            </a:extLst>
          </p:cNvPr>
          <p:cNvSpPr>
            <a:spLocks noGrp="1"/>
          </p:cNvSpPr>
          <p:nvPr>
            <p:ph type="sldNum" sz="quarter" idx="12"/>
          </p:nvPr>
        </p:nvSpPr>
        <p:spPr/>
        <p:txBody>
          <a:bodyPr/>
          <a:lstStyle/>
          <a:p>
            <a:fld id="{819DFD1F-360C-4281-924E-EB80C1552031}" type="slidenum">
              <a:rPr lang="en-US" smtClean="0"/>
              <a:pPr/>
              <a:t>11</a:t>
            </a:fld>
            <a:endParaRPr lang="en-US" dirty="0"/>
          </a:p>
        </p:txBody>
      </p:sp>
      <p:pic>
        <p:nvPicPr>
          <p:cNvPr id="15" name="Picture 14">
            <a:extLst>
              <a:ext uri="{FF2B5EF4-FFF2-40B4-BE49-F238E27FC236}">
                <a16:creationId xmlns:a16="http://schemas.microsoft.com/office/drawing/2014/main" id="{1652CD5D-EC90-05D2-AE8B-21800C246922}"/>
              </a:ext>
            </a:extLst>
          </p:cNvPr>
          <p:cNvPicPr>
            <a:picLocks noChangeAspect="1"/>
          </p:cNvPicPr>
          <p:nvPr/>
        </p:nvPicPr>
        <p:blipFill>
          <a:blip r:embed="rId2"/>
          <a:stretch>
            <a:fillRect/>
          </a:stretch>
        </p:blipFill>
        <p:spPr>
          <a:xfrm>
            <a:off x="140676" y="973015"/>
            <a:ext cx="8913147" cy="5793546"/>
          </a:xfrm>
          <a:prstGeom prst="rect">
            <a:avLst/>
          </a:prstGeom>
        </p:spPr>
      </p:pic>
    </p:spTree>
    <p:extLst>
      <p:ext uri="{BB962C8B-B14F-4D97-AF65-F5344CB8AC3E}">
        <p14:creationId xmlns:p14="http://schemas.microsoft.com/office/powerpoint/2010/main" val="176797963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4E87D-D305-FF64-172B-C16C2244F45B}"/>
              </a:ext>
            </a:extLst>
          </p:cNvPr>
          <p:cNvSpPr>
            <a:spLocks noGrp="1"/>
          </p:cNvSpPr>
          <p:nvPr>
            <p:ph type="title"/>
          </p:nvPr>
        </p:nvSpPr>
        <p:spPr/>
        <p:txBody>
          <a:bodyPr>
            <a:normAutofit/>
          </a:bodyPr>
          <a:lstStyle/>
          <a:p>
            <a:r>
              <a:rPr lang="en-US" sz="3200" dirty="0">
                <a:solidFill>
                  <a:schemeClr val="accent1">
                    <a:lumMod val="75000"/>
                  </a:schemeClr>
                </a:solidFill>
              </a:rPr>
              <a:t>Final Steps</a:t>
            </a:r>
          </a:p>
        </p:txBody>
      </p:sp>
      <p:sp>
        <p:nvSpPr>
          <p:cNvPr id="3" name="Content Placeholder 2">
            <a:extLst>
              <a:ext uri="{FF2B5EF4-FFF2-40B4-BE49-F238E27FC236}">
                <a16:creationId xmlns:a16="http://schemas.microsoft.com/office/drawing/2014/main" id="{1167B55C-31E8-8059-705C-19F3A5D4FE6E}"/>
              </a:ext>
            </a:extLst>
          </p:cNvPr>
          <p:cNvSpPr>
            <a:spLocks noGrp="1"/>
          </p:cNvSpPr>
          <p:nvPr>
            <p:ph idx="1"/>
          </p:nvPr>
        </p:nvSpPr>
        <p:spPr>
          <a:xfrm>
            <a:off x="1184030" y="1825625"/>
            <a:ext cx="7331319" cy="4351338"/>
          </a:xfrm>
        </p:spPr>
        <p:txBody>
          <a:bodyPr/>
          <a:lstStyle/>
          <a:p>
            <a:pPr marL="465138" indent="-465138">
              <a:spcAft>
                <a:spcPts val="1200"/>
              </a:spcAft>
              <a:buFont typeface="Wingdings" pitchFamily="2" charset="2"/>
              <a:buChar char="§"/>
            </a:pPr>
            <a:r>
              <a:rPr lang="en-US" dirty="0"/>
              <a:t>Finalize and publish Strategic Plan artifacts before the start of the 2024 Legislative Session</a:t>
            </a:r>
          </a:p>
          <a:p>
            <a:pPr marL="465138" indent="-465138">
              <a:spcAft>
                <a:spcPts val="1200"/>
              </a:spcAft>
              <a:buFont typeface="Wingdings" pitchFamily="2" charset="2"/>
              <a:buChar char="§"/>
            </a:pPr>
            <a:r>
              <a:rPr lang="en-US" dirty="0"/>
              <a:t>Implement the Strategic Plan using the Performance Blueprint</a:t>
            </a:r>
          </a:p>
          <a:p>
            <a:pPr marL="465138" indent="-465138">
              <a:spcAft>
                <a:spcPts val="1200"/>
              </a:spcAft>
              <a:buFont typeface="Wingdings" pitchFamily="2" charset="2"/>
              <a:buChar char="§"/>
            </a:pPr>
            <a:r>
              <a:rPr lang="en-US" dirty="0"/>
              <a:t>Monitor and Report on a quarterly basis</a:t>
            </a:r>
          </a:p>
        </p:txBody>
      </p:sp>
      <p:sp>
        <p:nvSpPr>
          <p:cNvPr id="4" name="Slide Number Placeholder 3">
            <a:extLst>
              <a:ext uri="{FF2B5EF4-FFF2-40B4-BE49-F238E27FC236}">
                <a16:creationId xmlns:a16="http://schemas.microsoft.com/office/drawing/2014/main" id="{FA4F01AE-B122-4093-D832-800493AD94CC}"/>
              </a:ext>
            </a:extLst>
          </p:cNvPr>
          <p:cNvSpPr>
            <a:spLocks noGrp="1"/>
          </p:cNvSpPr>
          <p:nvPr>
            <p:ph type="sldNum" sz="quarter" idx="12"/>
          </p:nvPr>
        </p:nvSpPr>
        <p:spPr/>
        <p:txBody>
          <a:bodyPr/>
          <a:lstStyle/>
          <a:p>
            <a:fld id="{819DFD1F-360C-4281-924E-EB80C1552031}" type="slidenum">
              <a:rPr lang="en-US" smtClean="0"/>
              <a:pPr/>
              <a:t>12</a:t>
            </a:fld>
            <a:endParaRPr lang="en-US" dirty="0"/>
          </a:p>
        </p:txBody>
      </p:sp>
      <p:sp>
        <p:nvSpPr>
          <p:cNvPr id="5" name="Content Placeholder 4">
            <a:extLst>
              <a:ext uri="{FF2B5EF4-FFF2-40B4-BE49-F238E27FC236}">
                <a16:creationId xmlns:a16="http://schemas.microsoft.com/office/drawing/2014/main" id="{C9CD3095-5F84-B1C2-A384-2C5C9166AA36}"/>
              </a:ext>
            </a:extLst>
          </p:cNvPr>
          <p:cNvSpPr>
            <a:spLocks noGrp="1"/>
          </p:cNvSpPr>
          <p:nvPr>
            <p:ph sz="quarter" idx="13"/>
          </p:nvPr>
        </p:nvSpPr>
        <p:spPr/>
        <p:txBody>
          <a:bodyPr/>
          <a:lstStyle/>
          <a:p>
            <a:endParaRPr lang="en-US"/>
          </a:p>
        </p:txBody>
      </p:sp>
      <p:cxnSp>
        <p:nvCxnSpPr>
          <p:cNvPr id="6" name="Straight Connector 5">
            <a:extLst>
              <a:ext uri="{FF2B5EF4-FFF2-40B4-BE49-F238E27FC236}">
                <a16:creationId xmlns:a16="http://schemas.microsoft.com/office/drawing/2014/main" id="{B2C810FE-1A18-51E0-E7CE-28A4FC7C45B0}"/>
              </a:ext>
            </a:extLst>
          </p:cNvPr>
          <p:cNvCxnSpPr/>
          <p:nvPr/>
        </p:nvCxnSpPr>
        <p:spPr>
          <a:xfrm>
            <a:off x="1187937" y="1503641"/>
            <a:ext cx="6705601" cy="0"/>
          </a:xfrm>
          <a:prstGeom prst="line">
            <a:avLst/>
          </a:prstGeom>
          <a:ln w="38100">
            <a:solidFill>
              <a:srgbClr val="8AB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02416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duotone>
              <a:prstClr val="black"/>
              <a:schemeClr val="accent1">
                <a:tint val="45000"/>
                <a:satMod val="400000"/>
              </a:schemeClr>
            </a:duotone>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rcRect/>
          <a:stretch/>
        </p:blipFill>
        <p:spPr>
          <a:xfrm flipH="1">
            <a:off x="-11" y="1534602"/>
            <a:ext cx="9151957" cy="2496708"/>
          </a:xfrm>
          <a:prstGeom prst="rect">
            <a:avLst/>
          </a:prstGeom>
        </p:spPr>
      </p:pic>
      <p:sp>
        <p:nvSpPr>
          <p:cNvPr id="12" name="Rectangle 11"/>
          <p:cNvSpPr/>
          <p:nvPr/>
        </p:nvSpPr>
        <p:spPr>
          <a:xfrm>
            <a:off x="0" y="1521610"/>
            <a:ext cx="9144000" cy="2501952"/>
          </a:xfrm>
          <a:prstGeom prst="rect">
            <a:avLst/>
          </a:prstGeom>
          <a:gradFill flip="none" rotWithShape="1">
            <a:gsLst>
              <a:gs pos="33000">
                <a:srgbClr val="00539F">
                  <a:alpha val="82000"/>
                </a:srgbClr>
              </a:gs>
              <a:gs pos="83000">
                <a:schemeClr val="accent1">
                  <a:lumMod val="45000"/>
                  <a:lumOff val="55000"/>
                  <a:alpha val="70000"/>
                </a:schemeClr>
              </a:gs>
              <a:gs pos="100000">
                <a:schemeClr val="accent1">
                  <a:lumMod val="45000"/>
                  <a:lumOff val="55000"/>
                </a:schemeClr>
              </a:gs>
              <a:gs pos="63000">
                <a:srgbClr val="3C7DB8">
                  <a:alpha val="80000"/>
                </a:srgbClr>
              </a:gs>
              <a:gs pos="100000">
                <a:schemeClr val="accent1">
                  <a:lumMod val="30000"/>
                  <a:lumOff val="70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819DFD1F-360C-4281-924E-EB80C1552031}" type="slidenum">
              <a:rPr lang="en-US" sz="1000" smtClean="0">
                <a:latin typeface="Garamond" panose="02020404030301010803" pitchFamily="18" charset="0"/>
              </a:rPr>
              <a:pPr/>
              <a:t>13</a:t>
            </a:fld>
            <a:endParaRPr lang="en-US" dirty="0">
              <a:latin typeface="Garamond" panose="02020404030301010803" pitchFamily="18" charset="0"/>
            </a:endParaRPr>
          </a:p>
        </p:txBody>
      </p:sp>
      <p:sp>
        <p:nvSpPr>
          <p:cNvPr id="9" name="TextBox 8"/>
          <p:cNvSpPr txBox="1"/>
          <p:nvPr/>
        </p:nvSpPr>
        <p:spPr>
          <a:xfrm>
            <a:off x="129442" y="2217244"/>
            <a:ext cx="8385908" cy="1692771"/>
          </a:xfrm>
          <a:prstGeom prst="rect">
            <a:avLst/>
          </a:prstGeom>
          <a:noFill/>
        </p:spPr>
        <p:txBody>
          <a:bodyPr wrap="square" rtlCol="0">
            <a:spAutoFit/>
          </a:bodyPr>
          <a:lstStyle/>
          <a:p>
            <a:pPr algn="r"/>
            <a:r>
              <a:rPr lang="en-US" sz="4200" b="1" dirty="0">
                <a:solidFill>
                  <a:srgbClr val="A8BB4C"/>
                </a:solidFill>
                <a:latin typeface="Microsoft YaHei" panose="020B0503020204020204" pitchFamily="34" charset="-122"/>
                <a:ea typeface="Microsoft YaHei" panose="020B0503020204020204" pitchFamily="34" charset="-122"/>
              </a:rPr>
              <a:t>Thank You!</a:t>
            </a:r>
          </a:p>
          <a:p>
            <a:pPr algn="r"/>
            <a:endParaRPr lang="en-US" sz="2000" b="1" dirty="0">
              <a:solidFill>
                <a:srgbClr val="A8BB4C"/>
              </a:solidFill>
              <a:latin typeface="Microsoft YaHei" panose="020B0503020204020204" pitchFamily="34" charset="-122"/>
              <a:ea typeface="Microsoft YaHei" panose="020B0503020204020204" pitchFamily="34" charset="-122"/>
            </a:endParaRPr>
          </a:p>
          <a:p>
            <a:pPr algn="r"/>
            <a:r>
              <a:rPr lang="en-US" sz="4200" b="1" dirty="0">
                <a:solidFill>
                  <a:schemeClr val="bg1"/>
                </a:solidFill>
                <a:latin typeface="Microsoft YaHei" panose="020B0503020204020204" pitchFamily="34" charset="-122"/>
                <a:ea typeface="Microsoft YaHei" panose="020B0503020204020204" pitchFamily="34" charset="-122"/>
              </a:rPr>
              <a:t>QUESTIONS?</a:t>
            </a:r>
          </a:p>
        </p:txBody>
      </p:sp>
      <p:sp>
        <p:nvSpPr>
          <p:cNvPr id="13" name="Rectangle 12"/>
          <p:cNvSpPr/>
          <p:nvPr/>
        </p:nvSpPr>
        <p:spPr>
          <a:xfrm>
            <a:off x="0" y="4023562"/>
            <a:ext cx="9144000" cy="45719"/>
          </a:xfrm>
          <a:prstGeom prst="rect">
            <a:avLst/>
          </a:prstGeom>
          <a:solidFill>
            <a:srgbClr val="A8B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5025292" y="3055813"/>
            <a:ext cx="3368430" cy="0"/>
          </a:xfrm>
          <a:prstGeom prst="line">
            <a:avLst/>
          </a:prstGeom>
          <a:ln w="38100">
            <a:solidFill>
              <a:srgbClr val="8AB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4195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EA73-F00C-799A-6C46-F2CB4333E769}"/>
              </a:ext>
            </a:extLst>
          </p:cNvPr>
          <p:cNvSpPr>
            <a:spLocks noGrp="1"/>
          </p:cNvSpPr>
          <p:nvPr>
            <p:ph type="title"/>
          </p:nvPr>
        </p:nvSpPr>
        <p:spPr>
          <a:xfrm>
            <a:off x="405912" y="943165"/>
            <a:ext cx="7886700" cy="1325563"/>
          </a:xfrm>
        </p:spPr>
        <p:txBody>
          <a:bodyPr/>
          <a:lstStyle/>
          <a:p>
            <a:r>
              <a:rPr lang="en-US" dirty="0">
                <a:solidFill>
                  <a:schemeClr val="accent1">
                    <a:lumMod val="75000"/>
                  </a:schemeClr>
                </a:solidFill>
              </a:rPr>
              <a:t>The Why</a:t>
            </a:r>
          </a:p>
        </p:txBody>
      </p:sp>
      <p:sp>
        <p:nvSpPr>
          <p:cNvPr id="4" name="Slide Number Placeholder 3">
            <a:extLst>
              <a:ext uri="{FF2B5EF4-FFF2-40B4-BE49-F238E27FC236}">
                <a16:creationId xmlns:a16="http://schemas.microsoft.com/office/drawing/2014/main" id="{C689A6BB-30A0-C7B9-A7F3-B969AB0F0718}"/>
              </a:ext>
            </a:extLst>
          </p:cNvPr>
          <p:cNvSpPr>
            <a:spLocks noGrp="1"/>
          </p:cNvSpPr>
          <p:nvPr>
            <p:ph type="sldNum" sz="quarter" idx="12"/>
          </p:nvPr>
        </p:nvSpPr>
        <p:spPr/>
        <p:txBody>
          <a:bodyPr/>
          <a:lstStyle/>
          <a:p>
            <a:fld id="{819DFD1F-360C-4281-924E-EB80C1552031}" type="slidenum">
              <a:rPr lang="en-US" smtClean="0"/>
              <a:pPr/>
              <a:t>2</a:t>
            </a:fld>
            <a:endParaRPr lang="en-US" dirty="0"/>
          </a:p>
        </p:txBody>
      </p:sp>
      <p:pic>
        <p:nvPicPr>
          <p:cNvPr id="5" name="Content Placeholder 12" descr="A circular shape with words in it&#10;&#10;Description automatically generated with medium confidence">
            <a:extLst>
              <a:ext uri="{FF2B5EF4-FFF2-40B4-BE49-F238E27FC236}">
                <a16:creationId xmlns:a16="http://schemas.microsoft.com/office/drawing/2014/main" id="{09FB42C5-0758-C213-9344-161862BFF8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28895" y="738555"/>
            <a:ext cx="5373508" cy="5358070"/>
          </a:xfrm>
          <a:prstGeom prst="rect">
            <a:avLst/>
          </a:prstGeom>
        </p:spPr>
      </p:pic>
      <p:cxnSp>
        <p:nvCxnSpPr>
          <p:cNvPr id="6" name="Straight Connector 5">
            <a:extLst>
              <a:ext uri="{FF2B5EF4-FFF2-40B4-BE49-F238E27FC236}">
                <a16:creationId xmlns:a16="http://schemas.microsoft.com/office/drawing/2014/main" id="{D14DA2C0-C5CC-77C2-9B07-71E833051E05}"/>
              </a:ext>
            </a:extLst>
          </p:cNvPr>
          <p:cNvCxnSpPr>
            <a:cxnSpLocks/>
          </p:cNvCxnSpPr>
          <p:nvPr/>
        </p:nvCxnSpPr>
        <p:spPr>
          <a:xfrm flipV="1">
            <a:off x="648675" y="2268728"/>
            <a:ext cx="2012463" cy="14810"/>
          </a:xfrm>
          <a:prstGeom prst="line">
            <a:avLst/>
          </a:prstGeom>
          <a:ln w="38100">
            <a:solidFill>
              <a:srgbClr val="8AB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1571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56AB-2614-0A43-A347-FBE02920A1DA}"/>
              </a:ext>
            </a:extLst>
          </p:cNvPr>
          <p:cNvSpPr>
            <a:spLocks noGrp="1"/>
          </p:cNvSpPr>
          <p:nvPr>
            <p:ph type="title"/>
          </p:nvPr>
        </p:nvSpPr>
        <p:spPr/>
        <p:txBody>
          <a:bodyPr/>
          <a:lstStyle/>
          <a:p>
            <a:r>
              <a:rPr lang="en-US" dirty="0">
                <a:solidFill>
                  <a:schemeClr val="accent1">
                    <a:lumMod val="75000"/>
                  </a:schemeClr>
                </a:solidFill>
              </a:rPr>
              <a:t>Project Recap – Phase I</a:t>
            </a:r>
          </a:p>
        </p:txBody>
      </p:sp>
      <p:sp>
        <p:nvSpPr>
          <p:cNvPr id="3" name="Content Placeholder 2">
            <a:extLst>
              <a:ext uri="{FF2B5EF4-FFF2-40B4-BE49-F238E27FC236}">
                <a16:creationId xmlns:a16="http://schemas.microsoft.com/office/drawing/2014/main" id="{B994AA5B-0475-66E4-0978-6ACE3B6E5122}"/>
              </a:ext>
            </a:extLst>
          </p:cNvPr>
          <p:cNvSpPr>
            <a:spLocks noGrp="1"/>
          </p:cNvSpPr>
          <p:nvPr>
            <p:ph sz="half" idx="1"/>
          </p:nvPr>
        </p:nvSpPr>
        <p:spPr>
          <a:xfrm>
            <a:off x="1348154" y="1825625"/>
            <a:ext cx="7167196" cy="4351338"/>
          </a:xfrm>
        </p:spPr>
        <p:txBody>
          <a:bodyPr/>
          <a:lstStyle/>
          <a:p>
            <a:pPr marL="0" indent="0">
              <a:lnSpc>
                <a:spcPct val="150000"/>
              </a:lnSpc>
              <a:spcBef>
                <a:spcPts val="600"/>
              </a:spcBef>
              <a:spcAft>
                <a:spcPts val="600"/>
              </a:spcAft>
              <a:buNone/>
            </a:pPr>
            <a:r>
              <a:rPr lang="en-US" b="1" dirty="0"/>
              <a:t>Internal Assessment &amp; External Discovery</a:t>
            </a:r>
          </a:p>
          <a:p>
            <a:pPr marL="465138" indent="-465138">
              <a:buFont typeface="Wingdings" pitchFamily="2" charset="2"/>
              <a:buChar char="ü"/>
            </a:pPr>
            <a:r>
              <a:rPr lang="en-US" dirty="0"/>
              <a:t>Senior Manager Deep Dive</a:t>
            </a:r>
          </a:p>
          <a:p>
            <a:pPr marL="465138" indent="-465138">
              <a:buFont typeface="Wingdings" pitchFamily="2" charset="2"/>
              <a:buChar char="ü"/>
            </a:pPr>
            <a:r>
              <a:rPr lang="en-US" dirty="0"/>
              <a:t>Employee Engagement</a:t>
            </a:r>
          </a:p>
          <a:p>
            <a:pPr marL="465138" indent="-465138">
              <a:buFont typeface="Wingdings" pitchFamily="2" charset="2"/>
              <a:buChar char="ü"/>
            </a:pPr>
            <a:r>
              <a:rPr lang="en-US" dirty="0"/>
              <a:t>Stakeholder Engagement</a:t>
            </a:r>
          </a:p>
          <a:p>
            <a:pPr marL="465138" indent="-465138">
              <a:buFont typeface="Wingdings" pitchFamily="2" charset="2"/>
              <a:buChar char="ü"/>
            </a:pPr>
            <a:r>
              <a:rPr lang="en-US" dirty="0"/>
              <a:t>Consumer Engagement</a:t>
            </a:r>
          </a:p>
          <a:p>
            <a:pPr marL="465138" indent="-465138">
              <a:buFont typeface="Wingdings" pitchFamily="2" charset="2"/>
              <a:buChar char="ü"/>
            </a:pPr>
            <a:r>
              <a:rPr lang="en-US" dirty="0"/>
              <a:t>Commissioner Engagement</a:t>
            </a:r>
          </a:p>
          <a:p>
            <a:pPr marL="465138" indent="-465138">
              <a:buFont typeface="Wingdings" pitchFamily="2" charset="2"/>
              <a:buChar char="ü"/>
            </a:pPr>
            <a:endParaRPr lang="en-US" dirty="0"/>
          </a:p>
        </p:txBody>
      </p:sp>
      <p:sp>
        <p:nvSpPr>
          <p:cNvPr id="4" name="Slide Number Placeholder 3">
            <a:extLst>
              <a:ext uri="{FF2B5EF4-FFF2-40B4-BE49-F238E27FC236}">
                <a16:creationId xmlns:a16="http://schemas.microsoft.com/office/drawing/2014/main" id="{44AE08A2-2D51-54DC-1A24-22869A34D68A}"/>
              </a:ext>
            </a:extLst>
          </p:cNvPr>
          <p:cNvSpPr>
            <a:spLocks noGrp="1"/>
          </p:cNvSpPr>
          <p:nvPr>
            <p:ph type="sldNum" sz="quarter" idx="12"/>
          </p:nvPr>
        </p:nvSpPr>
        <p:spPr/>
        <p:txBody>
          <a:bodyPr/>
          <a:lstStyle/>
          <a:p>
            <a:fld id="{819DFD1F-360C-4281-924E-EB80C1552031}" type="slidenum">
              <a:rPr lang="en-US" smtClean="0"/>
              <a:pPr/>
              <a:t>3</a:t>
            </a:fld>
            <a:endParaRPr lang="en-US" dirty="0"/>
          </a:p>
        </p:txBody>
      </p:sp>
      <p:sp>
        <p:nvSpPr>
          <p:cNvPr id="7" name="TextBox 6">
            <a:extLst>
              <a:ext uri="{FF2B5EF4-FFF2-40B4-BE49-F238E27FC236}">
                <a16:creationId xmlns:a16="http://schemas.microsoft.com/office/drawing/2014/main" id="{79A5FE87-32E4-2904-FC8C-73C0ED9A46F0}"/>
              </a:ext>
            </a:extLst>
          </p:cNvPr>
          <p:cNvSpPr txBox="1"/>
          <p:nvPr/>
        </p:nvSpPr>
        <p:spPr>
          <a:xfrm>
            <a:off x="5439508" y="4000500"/>
            <a:ext cx="3075842" cy="2123658"/>
          </a:xfrm>
          <a:prstGeom prst="rect">
            <a:avLst/>
          </a:prstGeom>
          <a:noFill/>
          <a:ln>
            <a:solidFill>
              <a:srgbClr val="0557A1"/>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a:ln/>
                <a:solidFill>
                  <a:srgbClr val="0557A1"/>
                </a:solidFill>
              </a:rPr>
              <a:t>Key Outputs:</a:t>
            </a:r>
          </a:p>
          <a:p>
            <a:endParaRPr lang="en-US" b="1" dirty="0">
              <a:ln/>
              <a:solidFill>
                <a:schemeClr val="accent3"/>
              </a:solidFill>
            </a:endParaRPr>
          </a:p>
          <a:p>
            <a:pPr marL="412750" indent="-412750">
              <a:buFont typeface="Wingdings" pitchFamily="2" charset="2"/>
              <a:buChar char="ü"/>
            </a:pPr>
            <a:r>
              <a:rPr lang="en-US" b="1" dirty="0">
                <a:ln/>
                <a:solidFill>
                  <a:schemeClr val="accent3"/>
                </a:solidFill>
              </a:rPr>
              <a:t>Vision &amp; Mission Refresh</a:t>
            </a:r>
          </a:p>
          <a:p>
            <a:pPr marL="412750" indent="-412750">
              <a:buFont typeface="Wingdings" pitchFamily="2" charset="2"/>
              <a:buChar char="ü"/>
            </a:pPr>
            <a:r>
              <a:rPr lang="en-US" b="1" dirty="0">
                <a:ln/>
                <a:solidFill>
                  <a:schemeClr val="accent3"/>
                </a:solidFill>
              </a:rPr>
              <a:t>Strategic Priorities v 1</a:t>
            </a:r>
          </a:p>
          <a:p>
            <a:pPr marL="412750" indent="-412750">
              <a:buFont typeface="Wingdings" pitchFamily="2" charset="2"/>
              <a:buChar char="ü"/>
            </a:pPr>
            <a:r>
              <a:rPr lang="en-US" b="1" dirty="0">
                <a:ln/>
                <a:solidFill>
                  <a:schemeClr val="accent3"/>
                </a:solidFill>
              </a:rPr>
              <a:t>Key Goals v1</a:t>
            </a:r>
          </a:p>
          <a:p>
            <a:pPr marL="412750" indent="-412750">
              <a:buFont typeface="Wingdings" pitchFamily="2" charset="2"/>
              <a:buChar char="ü"/>
            </a:pPr>
            <a:endParaRPr lang="en-US" b="1" dirty="0">
              <a:ln/>
              <a:solidFill>
                <a:schemeClr val="accent3"/>
              </a:solidFill>
            </a:endParaRPr>
          </a:p>
          <a:p>
            <a:pPr marL="412750" indent="-412750">
              <a:buFont typeface="Wingdings" pitchFamily="2" charset="2"/>
              <a:buChar char="ü"/>
            </a:pPr>
            <a:endParaRPr lang="en-US" b="1" dirty="0">
              <a:ln/>
              <a:solidFill>
                <a:schemeClr val="accent3"/>
              </a:solidFill>
            </a:endParaRPr>
          </a:p>
        </p:txBody>
      </p:sp>
      <p:cxnSp>
        <p:nvCxnSpPr>
          <p:cNvPr id="8" name="Straight Connector 7">
            <a:extLst>
              <a:ext uri="{FF2B5EF4-FFF2-40B4-BE49-F238E27FC236}">
                <a16:creationId xmlns:a16="http://schemas.microsoft.com/office/drawing/2014/main" id="{8242CF0E-26B8-6A0C-859B-936754AC147F}"/>
              </a:ext>
            </a:extLst>
          </p:cNvPr>
          <p:cNvCxnSpPr/>
          <p:nvPr/>
        </p:nvCxnSpPr>
        <p:spPr>
          <a:xfrm>
            <a:off x="1187937" y="1503641"/>
            <a:ext cx="6705601" cy="0"/>
          </a:xfrm>
          <a:prstGeom prst="line">
            <a:avLst/>
          </a:prstGeom>
          <a:ln w="38100">
            <a:solidFill>
              <a:srgbClr val="8AB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2900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56AB-2614-0A43-A347-FBE02920A1DA}"/>
              </a:ext>
            </a:extLst>
          </p:cNvPr>
          <p:cNvSpPr>
            <a:spLocks noGrp="1"/>
          </p:cNvSpPr>
          <p:nvPr>
            <p:ph type="title"/>
          </p:nvPr>
        </p:nvSpPr>
        <p:spPr/>
        <p:txBody>
          <a:bodyPr/>
          <a:lstStyle/>
          <a:p>
            <a:r>
              <a:rPr lang="en-US" dirty="0">
                <a:solidFill>
                  <a:schemeClr val="accent1">
                    <a:lumMod val="75000"/>
                  </a:schemeClr>
                </a:solidFill>
              </a:rPr>
              <a:t>Project Recap – Phase II</a:t>
            </a:r>
          </a:p>
        </p:txBody>
      </p:sp>
      <p:sp>
        <p:nvSpPr>
          <p:cNvPr id="3" name="Content Placeholder 2">
            <a:extLst>
              <a:ext uri="{FF2B5EF4-FFF2-40B4-BE49-F238E27FC236}">
                <a16:creationId xmlns:a16="http://schemas.microsoft.com/office/drawing/2014/main" id="{B994AA5B-0475-66E4-0978-6ACE3B6E5122}"/>
              </a:ext>
            </a:extLst>
          </p:cNvPr>
          <p:cNvSpPr>
            <a:spLocks noGrp="1"/>
          </p:cNvSpPr>
          <p:nvPr>
            <p:ph sz="half" idx="1"/>
          </p:nvPr>
        </p:nvSpPr>
        <p:spPr>
          <a:xfrm>
            <a:off x="1348154" y="1825625"/>
            <a:ext cx="3856892" cy="4351338"/>
          </a:xfrm>
        </p:spPr>
        <p:txBody>
          <a:bodyPr/>
          <a:lstStyle/>
          <a:p>
            <a:pPr marL="0" indent="0">
              <a:lnSpc>
                <a:spcPct val="150000"/>
              </a:lnSpc>
              <a:buNone/>
            </a:pPr>
            <a:r>
              <a:rPr lang="en-US" b="1" dirty="0"/>
              <a:t>Alignment &amp; Pathfinding</a:t>
            </a:r>
          </a:p>
          <a:p>
            <a:pPr marL="465138" indent="-465138">
              <a:buFont typeface="Wingdings" pitchFamily="2" charset="2"/>
              <a:buChar char="ü"/>
            </a:pPr>
            <a:r>
              <a:rPr lang="en-US" dirty="0"/>
              <a:t>Vision &amp; Mission Refinement</a:t>
            </a:r>
          </a:p>
          <a:p>
            <a:pPr marL="465138" indent="-465138">
              <a:buFont typeface="Wingdings" pitchFamily="2" charset="2"/>
              <a:buChar char="ü"/>
            </a:pPr>
            <a:r>
              <a:rPr lang="en-US" dirty="0"/>
              <a:t>Strategic Goals Finalized</a:t>
            </a:r>
          </a:p>
          <a:p>
            <a:pPr marL="465138" indent="-465138">
              <a:buFont typeface="Wingdings" pitchFamily="2" charset="2"/>
              <a:buChar char="ü"/>
            </a:pPr>
            <a:r>
              <a:rPr lang="en-US" dirty="0"/>
              <a:t>Employee Alignment</a:t>
            </a:r>
          </a:p>
          <a:p>
            <a:pPr marL="465138" indent="-465138">
              <a:buFont typeface="Wingdings" pitchFamily="2" charset="2"/>
              <a:buChar char="ü"/>
            </a:pPr>
            <a:r>
              <a:rPr lang="en-US" dirty="0"/>
              <a:t>Commission Approval of Vision, Mission &amp; Priorities</a:t>
            </a:r>
          </a:p>
          <a:p>
            <a:pPr marL="465138" indent="-465138">
              <a:buFont typeface="Wingdings" pitchFamily="2" charset="2"/>
              <a:buChar char="ü"/>
            </a:pPr>
            <a:endParaRPr lang="en-US" dirty="0"/>
          </a:p>
        </p:txBody>
      </p:sp>
      <p:sp>
        <p:nvSpPr>
          <p:cNvPr id="4" name="Slide Number Placeholder 3">
            <a:extLst>
              <a:ext uri="{FF2B5EF4-FFF2-40B4-BE49-F238E27FC236}">
                <a16:creationId xmlns:a16="http://schemas.microsoft.com/office/drawing/2014/main" id="{44AE08A2-2D51-54DC-1A24-22869A34D68A}"/>
              </a:ext>
            </a:extLst>
          </p:cNvPr>
          <p:cNvSpPr>
            <a:spLocks noGrp="1"/>
          </p:cNvSpPr>
          <p:nvPr>
            <p:ph type="sldNum" sz="quarter" idx="12"/>
          </p:nvPr>
        </p:nvSpPr>
        <p:spPr/>
        <p:txBody>
          <a:bodyPr/>
          <a:lstStyle/>
          <a:p>
            <a:fld id="{819DFD1F-360C-4281-924E-EB80C1552031}" type="slidenum">
              <a:rPr lang="en-US" smtClean="0"/>
              <a:pPr/>
              <a:t>4</a:t>
            </a:fld>
            <a:endParaRPr lang="en-US" dirty="0"/>
          </a:p>
        </p:txBody>
      </p:sp>
      <p:sp>
        <p:nvSpPr>
          <p:cNvPr id="7" name="TextBox 6">
            <a:extLst>
              <a:ext uri="{FF2B5EF4-FFF2-40B4-BE49-F238E27FC236}">
                <a16:creationId xmlns:a16="http://schemas.microsoft.com/office/drawing/2014/main" id="{79A5FE87-32E4-2904-FC8C-73C0ED9A46F0}"/>
              </a:ext>
            </a:extLst>
          </p:cNvPr>
          <p:cNvSpPr txBox="1"/>
          <p:nvPr/>
        </p:nvSpPr>
        <p:spPr>
          <a:xfrm>
            <a:off x="5439508" y="4000500"/>
            <a:ext cx="3075842" cy="1846659"/>
          </a:xfrm>
          <a:prstGeom prst="rect">
            <a:avLst/>
          </a:prstGeom>
          <a:noFill/>
          <a:ln>
            <a:solidFill>
              <a:srgbClr val="0557A1"/>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a:ln/>
                <a:solidFill>
                  <a:srgbClr val="0557A1"/>
                </a:solidFill>
              </a:rPr>
              <a:t>Key Outputs:</a:t>
            </a:r>
          </a:p>
          <a:p>
            <a:endParaRPr lang="en-US" b="1" dirty="0">
              <a:ln/>
              <a:solidFill>
                <a:schemeClr val="accent3"/>
              </a:solidFill>
            </a:endParaRPr>
          </a:p>
          <a:p>
            <a:pPr marL="412750" indent="-412750">
              <a:buFont typeface="Wingdings" pitchFamily="2" charset="2"/>
              <a:buChar char="ü"/>
            </a:pPr>
            <a:r>
              <a:rPr lang="en-US" b="1" dirty="0">
                <a:ln/>
                <a:solidFill>
                  <a:schemeClr val="accent3"/>
                </a:solidFill>
              </a:rPr>
              <a:t>Strategic Plan</a:t>
            </a:r>
          </a:p>
          <a:p>
            <a:pPr marL="412750" indent="-412750">
              <a:buFont typeface="Wingdings" pitchFamily="2" charset="2"/>
              <a:buChar char="ü"/>
            </a:pPr>
            <a:r>
              <a:rPr lang="en-US" b="1" dirty="0">
                <a:ln/>
                <a:solidFill>
                  <a:schemeClr val="accent3"/>
                </a:solidFill>
              </a:rPr>
              <a:t>Performance Blueprint</a:t>
            </a:r>
          </a:p>
          <a:p>
            <a:pPr marL="412750" indent="-412750">
              <a:buFont typeface="Wingdings" pitchFamily="2" charset="2"/>
              <a:buChar char="ü"/>
            </a:pPr>
            <a:endParaRPr lang="en-US" b="1" dirty="0">
              <a:ln/>
              <a:solidFill>
                <a:schemeClr val="accent3"/>
              </a:solidFill>
            </a:endParaRPr>
          </a:p>
          <a:p>
            <a:pPr marL="412750" indent="-412750">
              <a:buFont typeface="Wingdings" pitchFamily="2" charset="2"/>
              <a:buChar char="ü"/>
            </a:pPr>
            <a:endParaRPr lang="en-US" b="1" dirty="0">
              <a:ln/>
              <a:solidFill>
                <a:schemeClr val="accent3"/>
              </a:solidFill>
            </a:endParaRPr>
          </a:p>
        </p:txBody>
      </p:sp>
      <p:cxnSp>
        <p:nvCxnSpPr>
          <p:cNvPr id="5" name="Straight Connector 4">
            <a:extLst>
              <a:ext uri="{FF2B5EF4-FFF2-40B4-BE49-F238E27FC236}">
                <a16:creationId xmlns:a16="http://schemas.microsoft.com/office/drawing/2014/main" id="{258E1AFE-7CD2-25E9-1024-72675CBCF4E8}"/>
              </a:ext>
            </a:extLst>
          </p:cNvPr>
          <p:cNvCxnSpPr/>
          <p:nvPr/>
        </p:nvCxnSpPr>
        <p:spPr>
          <a:xfrm>
            <a:off x="1187937" y="1503641"/>
            <a:ext cx="6705601" cy="0"/>
          </a:xfrm>
          <a:prstGeom prst="line">
            <a:avLst/>
          </a:prstGeom>
          <a:ln w="38100">
            <a:solidFill>
              <a:srgbClr val="8AB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4772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56AB-2614-0A43-A347-FBE02920A1DA}"/>
              </a:ext>
            </a:extLst>
          </p:cNvPr>
          <p:cNvSpPr>
            <a:spLocks noGrp="1"/>
          </p:cNvSpPr>
          <p:nvPr>
            <p:ph type="title"/>
          </p:nvPr>
        </p:nvSpPr>
        <p:spPr/>
        <p:txBody>
          <a:bodyPr>
            <a:normAutofit/>
          </a:bodyPr>
          <a:lstStyle/>
          <a:p>
            <a:r>
              <a:rPr lang="en-US" sz="3200" dirty="0">
                <a:solidFill>
                  <a:schemeClr val="accent1">
                    <a:lumMod val="75000"/>
                  </a:schemeClr>
                </a:solidFill>
              </a:rPr>
              <a:t>Project Recap – Phase III</a:t>
            </a:r>
          </a:p>
        </p:txBody>
      </p:sp>
      <p:sp>
        <p:nvSpPr>
          <p:cNvPr id="3" name="Content Placeholder 2">
            <a:extLst>
              <a:ext uri="{FF2B5EF4-FFF2-40B4-BE49-F238E27FC236}">
                <a16:creationId xmlns:a16="http://schemas.microsoft.com/office/drawing/2014/main" id="{B994AA5B-0475-66E4-0978-6ACE3B6E5122}"/>
              </a:ext>
            </a:extLst>
          </p:cNvPr>
          <p:cNvSpPr>
            <a:spLocks noGrp="1"/>
          </p:cNvSpPr>
          <p:nvPr>
            <p:ph sz="half" idx="1"/>
          </p:nvPr>
        </p:nvSpPr>
        <p:spPr>
          <a:xfrm>
            <a:off x="1348154" y="1825625"/>
            <a:ext cx="7167196" cy="4351338"/>
          </a:xfrm>
        </p:spPr>
        <p:txBody>
          <a:bodyPr/>
          <a:lstStyle/>
          <a:p>
            <a:pPr marL="0" indent="0">
              <a:lnSpc>
                <a:spcPct val="150000"/>
              </a:lnSpc>
              <a:buNone/>
            </a:pPr>
            <a:r>
              <a:rPr lang="en-US" b="1" dirty="0"/>
              <a:t>Performance Implementation</a:t>
            </a:r>
          </a:p>
          <a:p>
            <a:pPr marL="465138" indent="-465138">
              <a:buFont typeface="Wingdings" pitchFamily="2" charset="2"/>
              <a:buChar char="ü"/>
            </a:pPr>
            <a:r>
              <a:rPr lang="en-US" dirty="0"/>
              <a:t>Strategic Performance Blueprint with KPIs</a:t>
            </a:r>
          </a:p>
          <a:p>
            <a:pPr marL="465138" indent="-465138">
              <a:buFont typeface="Wingdings" pitchFamily="2" charset="2"/>
              <a:buChar char="ü"/>
            </a:pPr>
            <a:r>
              <a:rPr lang="en-US" dirty="0"/>
              <a:t>Strategic Plan Artifacts</a:t>
            </a:r>
          </a:p>
          <a:p>
            <a:pPr marL="465138" indent="-465138">
              <a:buFont typeface="Wingdings" pitchFamily="2" charset="2"/>
              <a:buChar char="ü"/>
            </a:pPr>
            <a:r>
              <a:rPr lang="en-US" dirty="0"/>
              <a:t>Quarterly Review &amp; Reporting Cadence</a:t>
            </a:r>
          </a:p>
          <a:p>
            <a:pPr marL="465138" indent="-465138">
              <a:buFont typeface="Wingdings" pitchFamily="2" charset="2"/>
              <a:buChar char="ü"/>
            </a:pPr>
            <a:endParaRPr lang="en-US" dirty="0"/>
          </a:p>
        </p:txBody>
      </p:sp>
      <p:sp>
        <p:nvSpPr>
          <p:cNvPr id="4" name="Slide Number Placeholder 3">
            <a:extLst>
              <a:ext uri="{FF2B5EF4-FFF2-40B4-BE49-F238E27FC236}">
                <a16:creationId xmlns:a16="http://schemas.microsoft.com/office/drawing/2014/main" id="{44AE08A2-2D51-54DC-1A24-22869A34D68A}"/>
              </a:ext>
            </a:extLst>
          </p:cNvPr>
          <p:cNvSpPr>
            <a:spLocks noGrp="1"/>
          </p:cNvSpPr>
          <p:nvPr>
            <p:ph type="sldNum" sz="quarter" idx="12"/>
          </p:nvPr>
        </p:nvSpPr>
        <p:spPr/>
        <p:txBody>
          <a:bodyPr/>
          <a:lstStyle/>
          <a:p>
            <a:fld id="{819DFD1F-360C-4281-924E-EB80C1552031}" type="slidenum">
              <a:rPr lang="en-US" smtClean="0"/>
              <a:pPr/>
              <a:t>5</a:t>
            </a:fld>
            <a:endParaRPr lang="en-US" dirty="0"/>
          </a:p>
        </p:txBody>
      </p:sp>
      <p:sp>
        <p:nvSpPr>
          <p:cNvPr id="7" name="TextBox 6">
            <a:extLst>
              <a:ext uri="{FF2B5EF4-FFF2-40B4-BE49-F238E27FC236}">
                <a16:creationId xmlns:a16="http://schemas.microsoft.com/office/drawing/2014/main" id="{79A5FE87-32E4-2904-FC8C-73C0ED9A46F0}"/>
              </a:ext>
            </a:extLst>
          </p:cNvPr>
          <p:cNvSpPr txBox="1"/>
          <p:nvPr/>
        </p:nvSpPr>
        <p:spPr>
          <a:xfrm>
            <a:off x="4572000" y="4000500"/>
            <a:ext cx="3943350" cy="2400657"/>
          </a:xfrm>
          <a:prstGeom prst="rect">
            <a:avLst/>
          </a:prstGeom>
          <a:noFill/>
          <a:ln>
            <a:solidFill>
              <a:srgbClr val="0557A1"/>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a:ln/>
                <a:solidFill>
                  <a:srgbClr val="0557A1"/>
                </a:solidFill>
              </a:rPr>
              <a:t>Key Outputs:</a:t>
            </a:r>
          </a:p>
          <a:p>
            <a:endParaRPr lang="en-US" b="1" dirty="0">
              <a:ln/>
              <a:solidFill>
                <a:schemeClr val="accent3"/>
              </a:solidFill>
            </a:endParaRPr>
          </a:p>
          <a:p>
            <a:pPr marL="412750" indent="-412750">
              <a:buFont typeface="Wingdings" pitchFamily="2" charset="2"/>
              <a:buChar char="ü"/>
            </a:pPr>
            <a:r>
              <a:rPr lang="en-US" b="1" dirty="0">
                <a:ln/>
                <a:solidFill>
                  <a:schemeClr val="accent3"/>
                </a:solidFill>
              </a:rPr>
              <a:t>Strategic Plan (internal)</a:t>
            </a:r>
          </a:p>
          <a:p>
            <a:pPr marL="412750" indent="-412750">
              <a:buFont typeface="Wingdings" pitchFamily="2" charset="2"/>
              <a:buChar char="ü"/>
            </a:pPr>
            <a:r>
              <a:rPr lang="en-US" b="1" dirty="0">
                <a:ln/>
                <a:solidFill>
                  <a:schemeClr val="accent3"/>
                </a:solidFill>
              </a:rPr>
              <a:t>Strategic Plan (external)</a:t>
            </a:r>
          </a:p>
          <a:p>
            <a:pPr marL="412750" indent="-412750">
              <a:buFont typeface="Wingdings" pitchFamily="2" charset="2"/>
              <a:buChar char="ü"/>
            </a:pPr>
            <a:r>
              <a:rPr lang="en-US" b="1" dirty="0">
                <a:ln/>
                <a:solidFill>
                  <a:schemeClr val="accent3"/>
                </a:solidFill>
              </a:rPr>
              <a:t>Strategy Overview (external)</a:t>
            </a:r>
          </a:p>
          <a:p>
            <a:pPr marL="412750" indent="-412750">
              <a:buFont typeface="Wingdings" pitchFamily="2" charset="2"/>
              <a:buChar char="ü"/>
            </a:pPr>
            <a:r>
              <a:rPr lang="en-US" b="1" dirty="0">
                <a:ln/>
                <a:solidFill>
                  <a:schemeClr val="accent3"/>
                </a:solidFill>
              </a:rPr>
              <a:t>Actionable Performance Blueprint</a:t>
            </a:r>
          </a:p>
          <a:p>
            <a:pPr marL="412750" indent="-412750">
              <a:buFont typeface="Wingdings" pitchFamily="2" charset="2"/>
              <a:buChar char="ü"/>
            </a:pPr>
            <a:endParaRPr lang="en-US" b="1" dirty="0">
              <a:ln/>
              <a:solidFill>
                <a:schemeClr val="accent3"/>
              </a:solidFill>
            </a:endParaRPr>
          </a:p>
          <a:p>
            <a:pPr marL="412750" indent="-412750">
              <a:buFont typeface="Wingdings" pitchFamily="2" charset="2"/>
              <a:buChar char="ü"/>
            </a:pPr>
            <a:endParaRPr lang="en-US" b="1" dirty="0">
              <a:ln/>
              <a:solidFill>
                <a:schemeClr val="accent3"/>
              </a:solidFill>
            </a:endParaRPr>
          </a:p>
        </p:txBody>
      </p:sp>
      <p:cxnSp>
        <p:nvCxnSpPr>
          <p:cNvPr id="5" name="Straight Connector 4">
            <a:extLst>
              <a:ext uri="{FF2B5EF4-FFF2-40B4-BE49-F238E27FC236}">
                <a16:creationId xmlns:a16="http://schemas.microsoft.com/office/drawing/2014/main" id="{F7D3D547-8608-A65C-6286-D293A8BAFE57}"/>
              </a:ext>
            </a:extLst>
          </p:cNvPr>
          <p:cNvCxnSpPr/>
          <p:nvPr/>
        </p:nvCxnSpPr>
        <p:spPr>
          <a:xfrm>
            <a:off x="1187937" y="1503641"/>
            <a:ext cx="6705601" cy="0"/>
          </a:xfrm>
          <a:prstGeom prst="line">
            <a:avLst/>
          </a:prstGeom>
          <a:ln w="38100">
            <a:solidFill>
              <a:srgbClr val="8AB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02886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BDDDE-76F2-64D4-262C-263D2EAAFD01}"/>
              </a:ext>
            </a:extLst>
          </p:cNvPr>
          <p:cNvSpPr>
            <a:spLocks noGrp="1"/>
          </p:cNvSpPr>
          <p:nvPr>
            <p:ph type="title"/>
          </p:nvPr>
        </p:nvSpPr>
        <p:spPr>
          <a:xfrm>
            <a:off x="195629" y="2103437"/>
            <a:ext cx="7886700" cy="1325563"/>
          </a:xfrm>
        </p:spPr>
        <p:txBody>
          <a:bodyPr>
            <a:normAutofit fontScale="90000"/>
          </a:bodyPr>
          <a:lstStyle/>
          <a:p>
            <a:r>
              <a:rPr lang="en-US" dirty="0">
                <a:solidFill>
                  <a:schemeClr val="bg1"/>
                </a:solidFill>
              </a:rPr>
              <a:t>ACPE Strategic Plan</a:t>
            </a:r>
            <a:br>
              <a:rPr lang="en-US" dirty="0">
                <a:solidFill>
                  <a:schemeClr val="bg1"/>
                </a:solidFill>
              </a:rPr>
            </a:br>
            <a:br>
              <a:rPr lang="en-US" dirty="0">
                <a:solidFill>
                  <a:schemeClr val="bg1"/>
                </a:solidFill>
              </a:rPr>
            </a:br>
            <a:r>
              <a:rPr lang="en-US" dirty="0">
                <a:solidFill>
                  <a:schemeClr val="bg1"/>
                </a:solidFill>
              </a:rPr>
              <a:t>Summary of Key Elements</a:t>
            </a:r>
          </a:p>
        </p:txBody>
      </p:sp>
      <p:sp>
        <p:nvSpPr>
          <p:cNvPr id="4" name="Slide Number Placeholder 3">
            <a:extLst>
              <a:ext uri="{FF2B5EF4-FFF2-40B4-BE49-F238E27FC236}">
                <a16:creationId xmlns:a16="http://schemas.microsoft.com/office/drawing/2014/main" id="{50C997F6-E997-12E4-A2D4-FDBC7FFCCE60}"/>
              </a:ext>
            </a:extLst>
          </p:cNvPr>
          <p:cNvSpPr>
            <a:spLocks noGrp="1"/>
          </p:cNvSpPr>
          <p:nvPr>
            <p:ph type="sldNum" sz="quarter" idx="12"/>
          </p:nvPr>
        </p:nvSpPr>
        <p:spPr/>
        <p:txBody>
          <a:bodyPr/>
          <a:lstStyle/>
          <a:p>
            <a:fld id="{819DFD1F-360C-4281-924E-EB80C1552031}" type="slidenum">
              <a:rPr lang="en-US" smtClean="0"/>
              <a:pPr/>
              <a:t>6</a:t>
            </a:fld>
            <a:endParaRPr lang="en-US" dirty="0"/>
          </a:p>
        </p:txBody>
      </p:sp>
    </p:spTree>
    <p:extLst>
      <p:ext uri="{BB962C8B-B14F-4D97-AF65-F5344CB8AC3E}">
        <p14:creationId xmlns:p14="http://schemas.microsoft.com/office/powerpoint/2010/main" val="28967305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1">
                    <a:lumMod val="75000"/>
                  </a:schemeClr>
                </a:solidFill>
              </a:rPr>
              <a:t>Vision &amp; Mission </a:t>
            </a:r>
          </a:p>
        </p:txBody>
      </p:sp>
      <p:sp>
        <p:nvSpPr>
          <p:cNvPr id="5" name="Slide Number Placeholder 4"/>
          <p:cNvSpPr>
            <a:spLocks noGrp="1"/>
          </p:cNvSpPr>
          <p:nvPr>
            <p:ph type="sldNum" sz="quarter" idx="12"/>
          </p:nvPr>
        </p:nvSpPr>
        <p:spPr/>
        <p:txBody>
          <a:bodyPr/>
          <a:lstStyle/>
          <a:p>
            <a:fld id="{819DFD1F-360C-4281-924E-EB80C1552031}" type="slidenum">
              <a:rPr lang="en-US" sz="1000" smtClean="0">
                <a:latin typeface="Garamond" panose="02020404030301010803" pitchFamily="18" charset="0"/>
              </a:rPr>
              <a:pPr/>
              <a:t>7</a:t>
            </a:fld>
            <a:endParaRPr lang="en-US" sz="1000" dirty="0">
              <a:latin typeface="Garamond" panose="02020404030301010803" pitchFamily="18" charset="0"/>
            </a:endParaRPr>
          </a:p>
        </p:txBody>
      </p:sp>
      <p:cxnSp>
        <p:nvCxnSpPr>
          <p:cNvPr id="7" name="Straight Connector 6"/>
          <p:cNvCxnSpPr/>
          <p:nvPr/>
        </p:nvCxnSpPr>
        <p:spPr>
          <a:xfrm>
            <a:off x="1187937" y="1503641"/>
            <a:ext cx="6705601" cy="0"/>
          </a:xfrm>
          <a:prstGeom prst="line">
            <a:avLst/>
          </a:prstGeom>
          <a:ln w="38100">
            <a:solidFill>
              <a:srgbClr val="8AB4D9"/>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FE039CCE-8C86-5602-7F23-C00781626EC2}"/>
              </a:ext>
            </a:extLst>
          </p:cNvPr>
          <p:cNvSpPr>
            <a:spLocks noGrp="1"/>
          </p:cNvSpPr>
          <p:nvPr>
            <p:ph sz="half" idx="1"/>
          </p:nvPr>
        </p:nvSpPr>
        <p:spPr>
          <a:xfrm>
            <a:off x="628650" y="1825625"/>
            <a:ext cx="2952750" cy="4351338"/>
          </a:xfrm>
        </p:spPr>
        <p:txBody>
          <a:bodyPr>
            <a:normAutofit/>
          </a:bodyPr>
          <a:lstStyle/>
          <a:p>
            <a:pPr marL="0" indent="0">
              <a:buNone/>
            </a:pPr>
            <a:endParaRPr lang="en-US" sz="2000" dirty="0">
              <a:solidFill>
                <a:schemeClr val="accent1">
                  <a:lumMod val="75000"/>
                </a:schemeClr>
              </a:solidFill>
            </a:endParaRPr>
          </a:p>
          <a:p>
            <a:pPr marL="0" indent="0">
              <a:buNone/>
            </a:pPr>
            <a:endParaRPr lang="en-US" sz="2000" dirty="0">
              <a:solidFill>
                <a:schemeClr val="accent1">
                  <a:lumMod val="75000"/>
                </a:schemeClr>
              </a:solidFill>
            </a:endParaRPr>
          </a:p>
          <a:p>
            <a:pPr marL="0" indent="0">
              <a:buNone/>
            </a:pPr>
            <a:r>
              <a:rPr lang="en-US" sz="2200" dirty="0">
                <a:solidFill>
                  <a:srgbClr val="0557A1"/>
                </a:solidFill>
              </a:rPr>
              <a:t>Alaskans are educated and skilled contributors to our vibrant communities and economy.</a:t>
            </a:r>
          </a:p>
        </p:txBody>
      </p:sp>
      <p:sp>
        <p:nvSpPr>
          <p:cNvPr id="9" name="Content Placeholder 2">
            <a:extLst>
              <a:ext uri="{FF2B5EF4-FFF2-40B4-BE49-F238E27FC236}">
                <a16:creationId xmlns:a16="http://schemas.microsoft.com/office/drawing/2014/main" id="{416B4F03-E546-2BAF-FFCD-71A33E79609A}"/>
              </a:ext>
            </a:extLst>
          </p:cNvPr>
          <p:cNvSpPr txBox="1">
            <a:spLocks/>
          </p:cNvSpPr>
          <p:nvPr/>
        </p:nvSpPr>
        <p:spPr>
          <a:xfrm>
            <a:off x="3898904" y="1817966"/>
            <a:ext cx="4616443" cy="4786034"/>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600" dirty="0">
                <a:solidFill>
                  <a:srgbClr val="0557A1"/>
                </a:solidFill>
              </a:rPr>
              <a:t>The Alaska Commission on Postsecondary Education provides sustainable solutions for college, career and technical training.</a:t>
            </a:r>
          </a:p>
          <a:p>
            <a:pPr marL="0" indent="0">
              <a:buFont typeface="Arial" panose="020B0604020202020204" pitchFamily="34" charset="0"/>
              <a:buNone/>
            </a:pPr>
            <a:endParaRPr lang="en-US" sz="2600" dirty="0">
              <a:solidFill>
                <a:srgbClr val="0557A1"/>
              </a:solidFill>
            </a:endParaRPr>
          </a:p>
          <a:p>
            <a:pPr lvl="1"/>
            <a:r>
              <a:rPr lang="en-US" sz="2300" dirty="0">
                <a:solidFill>
                  <a:schemeClr val="accent1">
                    <a:lumMod val="60000"/>
                    <a:lumOff val="40000"/>
                  </a:schemeClr>
                </a:solidFill>
              </a:rPr>
              <a:t>We champion individuals and families through broad access to federal and state programs, grants, scholarships, and loans together with the tools and resources that allow them to make informed decisions about funding their education.</a:t>
            </a:r>
          </a:p>
          <a:p>
            <a:pPr lvl="1"/>
            <a:endParaRPr lang="en-US" sz="2300" dirty="0">
              <a:solidFill>
                <a:schemeClr val="accent1">
                  <a:lumMod val="60000"/>
                  <a:lumOff val="40000"/>
                </a:schemeClr>
              </a:solidFill>
            </a:endParaRPr>
          </a:p>
          <a:p>
            <a:pPr lvl="1"/>
            <a:r>
              <a:rPr lang="en-US" sz="2300" dirty="0">
                <a:solidFill>
                  <a:schemeClr val="accent1">
                    <a:lumMod val="60000"/>
                    <a:lumOff val="40000"/>
                  </a:schemeClr>
                </a:solidFill>
              </a:rPr>
              <a:t>As the Higher Education Agency for the State of Alaska, we advance policy and foster collaboration to build a skilled workforce that meets the needs of communities and employers, supporting economic development across the state.</a:t>
            </a:r>
          </a:p>
          <a:p>
            <a:pPr marL="0" indent="0">
              <a:buFont typeface="Arial" panose="020B0604020202020204" pitchFamily="34" charset="0"/>
              <a:buNone/>
            </a:pPr>
            <a:endParaRPr lang="en-US" sz="2600" dirty="0">
              <a:solidFill>
                <a:srgbClr val="0557A1"/>
              </a:solidFill>
            </a:endParaRPr>
          </a:p>
        </p:txBody>
      </p:sp>
      <p:cxnSp>
        <p:nvCxnSpPr>
          <p:cNvPr id="11" name="Straight Connector 10">
            <a:extLst>
              <a:ext uri="{FF2B5EF4-FFF2-40B4-BE49-F238E27FC236}">
                <a16:creationId xmlns:a16="http://schemas.microsoft.com/office/drawing/2014/main" id="{17B29D4D-31BC-4FE5-1E6D-8F94635D5CEA}"/>
              </a:ext>
            </a:extLst>
          </p:cNvPr>
          <p:cNvCxnSpPr/>
          <p:nvPr/>
        </p:nvCxnSpPr>
        <p:spPr>
          <a:xfrm>
            <a:off x="3708400" y="1825625"/>
            <a:ext cx="0" cy="4530726"/>
          </a:xfrm>
          <a:prstGeom prst="line">
            <a:avLst/>
          </a:prstGeom>
          <a:ln>
            <a:solidFill>
              <a:srgbClr val="A8BB4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8067110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1">
                    <a:lumMod val="75000"/>
                  </a:schemeClr>
                </a:solidFill>
              </a:rPr>
              <a:t>Guiding Principles</a:t>
            </a:r>
          </a:p>
        </p:txBody>
      </p:sp>
      <p:sp>
        <p:nvSpPr>
          <p:cNvPr id="6" name="Content Placeholder 5">
            <a:extLst>
              <a:ext uri="{FF2B5EF4-FFF2-40B4-BE49-F238E27FC236}">
                <a16:creationId xmlns:a16="http://schemas.microsoft.com/office/drawing/2014/main" id="{456F7EE4-1939-D821-10D0-7198DAE19589}"/>
              </a:ext>
            </a:extLst>
          </p:cNvPr>
          <p:cNvSpPr>
            <a:spLocks noGrp="1"/>
          </p:cNvSpPr>
          <p:nvPr>
            <p:ph sz="half" idx="2"/>
          </p:nvPr>
        </p:nvSpPr>
        <p:spPr>
          <a:xfrm>
            <a:off x="1187937" y="1825625"/>
            <a:ext cx="7327413" cy="4351338"/>
          </a:xfrm>
        </p:spPr>
        <p:txBody>
          <a:bodyPr>
            <a:normAutofit/>
          </a:bodyPr>
          <a:lstStyle/>
          <a:p>
            <a:pPr marL="11113" indent="0" algn="ctr">
              <a:spcAft>
                <a:spcPts val="600"/>
              </a:spcAft>
              <a:buNone/>
            </a:pPr>
            <a:endParaRPr lang="en-US" dirty="0">
              <a:solidFill>
                <a:srgbClr val="0557A1"/>
              </a:solidFill>
            </a:endParaRPr>
          </a:p>
          <a:p>
            <a:pPr marL="11113" indent="0" algn="ctr">
              <a:spcAft>
                <a:spcPts val="600"/>
              </a:spcAft>
              <a:buNone/>
            </a:pPr>
            <a:r>
              <a:rPr lang="en-US" b="1" dirty="0">
                <a:solidFill>
                  <a:srgbClr val="0557A1"/>
                </a:solidFill>
              </a:rPr>
              <a:t>We operate with integrity in everything we do. </a:t>
            </a:r>
          </a:p>
          <a:p>
            <a:pPr marL="11113" indent="0" algn="ctr">
              <a:spcAft>
                <a:spcPts val="600"/>
              </a:spcAft>
              <a:buNone/>
            </a:pPr>
            <a:endParaRPr lang="en-US" dirty="0">
              <a:solidFill>
                <a:srgbClr val="0557A1"/>
              </a:solidFill>
            </a:endParaRPr>
          </a:p>
          <a:p>
            <a:pPr marL="11113" indent="0" algn="ctr">
              <a:spcAft>
                <a:spcPts val="600"/>
              </a:spcAft>
              <a:buNone/>
            </a:pPr>
            <a:r>
              <a:rPr lang="en-US" dirty="0">
                <a:solidFill>
                  <a:srgbClr val="0557A1"/>
                </a:solidFill>
              </a:rPr>
              <a:t>Every decision we make is based on compliance, balancing fairness and responsibility to our customers with our obligation to manage our financial resources to meet future needs.</a:t>
            </a:r>
          </a:p>
          <a:p>
            <a:pPr marL="468313" indent="-457200">
              <a:spcAft>
                <a:spcPts val="600"/>
              </a:spcAft>
              <a:buAutoNum type="arabicPeriod"/>
            </a:pPr>
            <a:endParaRPr lang="en-US" dirty="0">
              <a:solidFill>
                <a:srgbClr val="0557A1"/>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819DFD1F-360C-4281-924E-EB80C1552031}" type="slidenum">
              <a:rPr lang="en-US" sz="1000" smtClean="0">
                <a:latin typeface="Garamond" panose="02020404030301010803" pitchFamily="18" charset="0"/>
              </a:rPr>
              <a:pPr/>
              <a:t>8</a:t>
            </a:fld>
            <a:endParaRPr lang="en-US" sz="1000" dirty="0">
              <a:latin typeface="Garamond" panose="02020404030301010803" pitchFamily="18" charset="0"/>
            </a:endParaRPr>
          </a:p>
        </p:txBody>
      </p:sp>
      <p:cxnSp>
        <p:nvCxnSpPr>
          <p:cNvPr id="7" name="Straight Connector 6"/>
          <p:cNvCxnSpPr/>
          <p:nvPr/>
        </p:nvCxnSpPr>
        <p:spPr>
          <a:xfrm>
            <a:off x="1187937" y="1503641"/>
            <a:ext cx="6705601" cy="0"/>
          </a:xfrm>
          <a:prstGeom prst="line">
            <a:avLst/>
          </a:prstGeom>
          <a:ln w="38100">
            <a:solidFill>
              <a:srgbClr val="8AB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2007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1">
                    <a:lumMod val="75000"/>
                  </a:schemeClr>
                </a:solidFill>
              </a:rPr>
              <a:t>Strategic Priorities</a:t>
            </a:r>
          </a:p>
        </p:txBody>
      </p:sp>
      <p:sp>
        <p:nvSpPr>
          <p:cNvPr id="6" name="Content Placeholder 5">
            <a:extLst>
              <a:ext uri="{FF2B5EF4-FFF2-40B4-BE49-F238E27FC236}">
                <a16:creationId xmlns:a16="http://schemas.microsoft.com/office/drawing/2014/main" id="{456F7EE4-1939-D821-10D0-7198DAE19589}"/>
              </a:ext>
            </a:extLst>
          </p:cNvPr>
          <p:cNvSpPr>
            <a:spLocks noGrp="1"/>
          </p:cNvSpPr>
          <p:nvPr>
            <p:ph sz="half" idx="2"/>
          </p:nvPr>
        </p:nvSpPr>
        <p:spPr>
          <a:xfrm>
            <a:off x="1187937" y="1825625"/>
            <a:ext cx="7327413" cy="4351338"/>
          </a:xfrm>
        </p:spPr>
        <p:txBody>
          <a:bodyPr>
            <a:normAutofit/>
          </a:bodyPr>
          <a:lstStyle/>
          <a:p>
            <a:pPr marL="468313" indent="-457200">
              <a:spcAft>
                <a:spcPts val="600"/>
              </a:spcAft>
              <a:buAutoNum type="arabicPeriod"/>
            </a:pPr>
            <a:r>
              <a:rPr lang="en-US" dirty="0">
                <a:solidFill>
                  <a:srgbClr val="0557A1"/>
                </a:solidFill>
              </a:rPr>
              <a:t>Become the education lender of choice in Alaska and for Alaskans.</a:t>
            </a:r>
          </a:p>
          <a:p>
            <a:pPr marL="468313" indent="-457200">
              <a:spcAft>
                <a:spcPts val="600"/>
              </a:spcAft>
              <a:buAutoNum type="arabicPeriod"/>
            </a:pPr>
            <a:r>
              <a:rPr lang="en-US" dirty="0">
                <a:solidFill>
                  <a:srgbClr val="0557A1"/>
                </a:solidFill>
              </a:rPr>
              <a:t>Increase access to, and utilization of, federal and state education funding sources.</a:t>
            </a:r>
          </a:p>
          <a:p>
            <a:pPr marL="468313" indent="-457200">
              <a:spcAft>
                <a:spcPts val="600"/>
              </a:spcAft>
              <a:buAutoNum type="arabicPeriod"/>
            </a:pPr>
            <a:r>
              <a:rPr lang="en-US" dirty="0">
                <a:solidFill>
                  <a:srgbClr val="0557A1"/>
                </a:solidFill>
              </a:rPr>
              <a:t>Operate a sustainable organization responsive to students, customers, stakeholders, and employees.</a:t>
            </a:r>
          </a:p>
          <a:p>
            <a:pPr marL="468313" indent="-457200">
              <a:spcAft>
                <a:spcPts val="600"/>
              </a:spcAft>
              <a:buAutoNum type="arabicPeriod"/>
            </a:pPr>
            <a:r>
              <a:rPr lang="en-US" dirty="0">
                <a:solidFill>
                  <a:srgbClr val="0557A1"/>
                </a:solidFill>
              </a:rPr>
              <a:t>Position ACPE to help bridge the education gap in Alaska’s current and future workforce needs.</a:t>
            </a:r>
            <a:endParaRPr lang="en-US" dirty="0"/>
          </a:p>
        </p:txBody>
      </p:sp>
      <p:sp>
        <p:nvSpPr>
          <p:cNvPr id="5" name="Slide Number Placeholder 4"/>
          <p:cNvSpPr>
            <a:spLocks noGrp="1"/>
          </p:cNvSpPr>
          <p:nvPr>
            <p:ph type="sldNum" sz="quarter" idx="12"/>
          </p:nvPr>
        </p:nvSpPr>
        <p:spPr/>
        <p:txBody>
          <a:bodyPr/>
          <a:lstStyle/>
          <a:p>
            <a:fld id="{819DFD1F-360C-4281-924E-EB80C1552031}" type="slidenum">
              <a:rPr lang="en-US" sz="1000" smtClean="0">
                <a:latin typeface="Garamond" panose="02020404030301010803" pitchFamily="18" charset="0"/>
              </a:rPr>
              <a:pPr/>
              <a:t>9</a:t>
            </a:fld>
            <a:endParaRPr lang="en-US" sz="1000" dirty="0">
              <a:latin typeface="Garamond" panose="02020404030301010803" pitchFamily="18" charset="0"/>
            </a:endParaRPr>
          </a:p>
        </p:txBody>
      </p:sp>
      <p:cxnSp>
        <p:nvCxnSpPr>
          <p:cNvPr id="7" name="Straight Connector 6"/>
          <p:cNvCxnSpPr/>
          <p:nvPr/>
        </p:nvCxnSpPr>
        <p:spPr>
          <a:xfrm>
            <a:off x="1187937" y="1503641"/>
            <a:ext cx="6705601" cy="0"/>
          </a:xfrm>
          <a:prstGeom prst="line">
            <a:avLst/>
          </a:prstGeom>
          <a:ln w="38100">
            <a:solidFill>
              <a:srgbClr val="8AB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70684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fe5bc6c-6b56-4eae-bd44-f1eceb29a048">QZMFCSQXRXEN-1118-8</_dlc_DocId>
    <_dlc_DocIdUrl xmlns="6fe5bc6c-6b56-4eae-bd44-f1eceb29a048">
      <Url>https://acpeonline/executive/_layouts/DocIdRedir.aspx?ID=QZMFCSQXRXEN-1118-8</Url>
      <Description>QZMFCSQXRXEN-1118-8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65807547A80D4486DD214F34047EDA" ma:contentTypeVersion="0" ma:contentTypeDescription="Create a new document." ma:contentTypeScope="" ma:versionID="7577f7a09595d7d23ed7ec5fdefbcd05">
  <xsd:schema xmlns:xsd="http://www.w3.org/2001/XMLSchema" xmlns:xs="http://www.w3.org/2001/XMLSchema" xmlns:p="http://schemas.microsoft.com/office/2006/metadata/properties" xmlns:ns2="6fe5bc6c-6b56-4eae-bd44-f1eceb29a048" targetNamespace="http://schemas.microsoft.com/office/2006/metadata/properties" ma:root="true" ma:fieldsID="d002f791ce4750d6737a7795fb64d9da" ns2:_="">
    <xsd:import namespace="6fe5bc6c-6b56-4eae-bd44-f1eceb29a04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5bc6c-6b56-4eae-bd44-f1eceb29a04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DA69C0-84AB-4E56-A723-727E90BEC72D}">
  <ds:schemaRefs>
    <ds:schemaRef ds:uri="http://schemas.microsoft.com/office/infopath/2007/PartnerControls"/>
    <ds:schemaRef ds:uri="http://schemas.openxmlformats.org/package/2006/metadata/core-properties"/>
    <ds:schemaRef ds:uri="6fe5bc6c-6b56-4eae-bd44-f1eceb29a048"/>
    <ds:schemaRef ds:uri="http://purl.org/dc/dcmitype/"/>
    <ds:schemaRef ds:uri="http://purl.org/dc/elements/1.1/"/>
    <ds:schemaRef ds:uri="http://schemas.microsoft.com/office/2006/documentManagement/types"/>
    <ds:schemaRef ds:uri="http://schemas.microsoft.com/office/2006/metadata/properties"/>
    <ds:schemaRef ds:uri="http://purl.org/dc/terms/"/>
    <ds:schemaRef ds:uri="http://www.w3.org/XML/1998/namespace"/>
  </ds:schemaRefs>
</ds:datastoreItem>
</file>

<file path=customXml/itemProps2.xml><?xml version="1.0" encoding="utf-8"?>
<ds:datastoreItem xmlns:ds="http://schemas.openxmlformats.org/officeDocument/2006/customXml" ds:itemID="{EF2B965E-184B-446D-9D60-75BED3CA3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e5bc6c-6b56-4eae-bd44-f1eceb29a0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4E9061-1876-406D-A7A3-0BEA2330C08F}">
  <ds:schemaRefs>
    <ds:schemaRef ds:uri="http://schemas.microsoft.com/sharepoint/events"/>
  </ds:schemaRefs>
</ds:datastoreItem>
</file>

<file path=customXml/itemProps4.xml><?xml version="1.0" encoding="utf-8"?>
<ds:datastoreItem xmlns:ds="http://schemas.openxmlformats.org/officeDocument/2006/customXml" ds:itemID="{B8DBB185-0038-4A56-A224-F6B20187A6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21856</TotalTime>
  <Words>471</Words>
  <Application>Microsoft Macintosh PowerPoint</Application>
  <PresentationFormat>On-screen Show (4:3)</PresentationFormat>
  <Paragraphs>93</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Microsoft YaHei</vt:lpstr>
      <vt:lpstr>Arial</vt:lpstr>
      <vt:lpstr>Calibri</vt:lpstr>
      <vt:lpstr>Calibri Light</vt:lpstr>
      <vt:lpstr>Garamond</vt:lpstr>
      <vt:lpstr>Wingdings</vt:lpstr>
      <vt:lpstr>Office Theme</vt:lpstr>
      <vt:lpstr>1_Office Theme</vt:lpstr>
      <vt:lpstr>Alaska Commission on Postsecondary Education  </vt:lpstr>
      <vt:lpstr>The Why</vt:lpstr>
      <vt:lpstr>Project Recap – Phase I</vt:lpstr>
      <vt:lpstr>Project Recap – Phase II</vt:lpstr>
      <vt:lpstr>Project Recap – Phase III</vt:lpstr>
      <vt:lpstr>ACPE Strategic Plan  Summary of Key Elements</vt:lpstr>
      <vt:lpstr>Vision &amp; Mission </vt:lpstr>
      <vt:lpstr>Guiding Principles</vt:lpstr>
      <vt:lpstr>Strategic Priorities</vt:lpstr>
      <vt:lpstr>Strategic Goals</vt:lpstr>
      <vt:lpstr>Key Performance Indicators</vt:lpstr>
      <vt:lpstr>Final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ACPE PowerPoint Template</dc:title>
  <dc:creator>Kelli M. Bergthold</dc:creator>
  <cp:lastModifiedBy>Erin Sedor</cp:lastModifiedBy>
  <cp:revision>605</cp:revision>
  <cp:lastPrinted>2017-04-21T00:09:40Z</cp:lastPrinted>
  <dcterms:created xsi:type="dcterms:W3CDTF">2013-01-31T18:23:06Z</dcterms:created>
  <dcterms:modified xsi:type="dcterms:W3CDTF">2024-01-10T23:12:10Z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0x0101008F65807547A80D4486DD214F34047EDA</vt:lpwstr>
  </property>
  <property fmtid="{D5CDD505-2E9C-101B-9397-08002B2CF9AE}" pid="3" name="_dlc_DocIdItemGuid">
    <vt:lpwstr>ff1056e6-52b7-4ca6-98a8-3b1d7909a24e</vt:lpwstr>
  </property>
</Properties>
</file>